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70" r:id="rId18"/>
    <p:sldId id="296" r:id="rId19"/>
    <p:sldId id="297" r:id="rId20"/>
    <p:sldId id="300" r:id="rId21"/>
    <p:sldId id="301" r:id="rId22"/>
    <p:sldId id="271" r:id="rId23"/>
    <p:sldId id="274" r:id="rId24"/>
    <p:sldId id="275" r:id="rId25"/>
    <p:sldId id="276" r:id="rId26"/>
    <p:sldId id="278" r:id="rId27"/>
    <p:sldId id="280" r:id="rId28"/>
    <p:sldId id="281" r:id="rId29"/>
    <p:sldId id="282" r:id="rId30"/>
    <p:sldId id="298" r:id="rId31"/>
    <p:sldId id="29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CCAB1-E636-7EE7-D599-517E4B40AC1A}" v="1865" dt="2021-12-13T11:00:14.117"/>
    <p1510:client id="{358FB3E5-BF34-CE44-0215-ED70D9EF7235}" v="1397" dt="2021-12-13T15:28:37.375"/>
    <p1510:client id="{52A7FCCA-86CA-4EB5-9C6F-EB9DFEC70C30}" v="240" dt="2021-12-11T10:43:17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710"/>
  </p:normalViewPr>
  <p:slideViewPr>
    <p:cSldViewPr snapToGrid="0">
      <p:cViewPr varScale="1">
        <p:scale>
          <a:sx n="75" d="100"/>
          <a:sy n="75" d="100"/>
        </p:scale>
        <p:origin x="42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2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01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29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52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77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34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64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69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20-Dec-21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88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20-Dec-21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10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20-Dec-21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81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iore astratto con colori dell’arcobaleno fatto di carta">
            <a:extLst>
              <a:ext uri="{FF2B5EF4-FFF2-40B4-BE49-F238E27FC236}">
                <a16:creationId xmlns:a16="http://schemas.microsoft.com/office/drawing/2014/main" id="{B607ED4E-65C5-4BAF-BAA6-F8D955063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2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65151" y="896983"/>
            <a:ext cx="4134538" cy="286640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sz="3400" dirty="0">
                <a:ea typeface="Meiryo"/>
              </a:rPr>
              <a:t>APPLICAZIONI DEL SIFT NELLA RICOSTRUZIONE DELLE IMMAGINI</a:t>
            </a:r>
            <a:br>
              <a:rPr lang="de-DE" sz="3400" dirty="0">
                <a:ea typeface="Meiryo"/>
              </a:rPr>
            </a:br>
            <a:endParaRPr lang="it-IT" sz="34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05774" y="4233758"/>
            <a:ext cx="4134538" cy="1475177"/>
          </a:xfrm>
        </p:spPr>
        <p:txBody>
          <a:bodyPr>
            <a:normAutofit/>
          </a:bodyPr>
          <a:lstStyle/>
          <a:p>
            <a:r>
              <a:rPr lang="de-DE" dirty="0"/>
              <a:t>Lorenzo Perego, Martina Magoni, Elisa </a:t>
            </a:r>
            <a:r>
              <a:rPr lang="de-DE" dirty="0" err="1"/>
              <a:t>Nembrini</a:t>
            </a:r>
            <a:r>
              <a:rPr lang="de-DE" dirty="0"/>
              <a:t>, Elia </a:t>
            </a:r>
            <a:r>
              <a:rPr lang="de-DE" dirty="0" err="1"/>
              <a:t>Chiurazzi</a:t>
            </a:r>
            <a:endParaRPr lang="de-DE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Immagine 5">
            <a:extLst>
              <a:ext uri="{FF2B5EF4-FFF2-40B4-BE49-F238E27FC236}">
                <a16:creationId xmlns:a16="http://schemas.microsoft.com/office/drawing/2014/main" id="{00520744-78E4-48F9-A34E-AA7BE0A1F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5008" y="4498008"/>
            <a:ext cx="2268331" cy="214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8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0A8268-49F9-5346-8A63-7FDA49DA9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351790"/>
            <a:ext cx="10892559" cy="1808226"/>
          </a:xfrm>
        </p:spPr>
        <p:txBody>
          <a:bodyPr>
            <a:normAutofit/>
          </a:bodyPr>
          <a:lstStyle/>
          <a:p>
            <a:r>
              <a:rPr lang="it-IT" sz="4800" dirty="0" err="1"/>
              <a:t>Invarianza</a:t>
            </a:r>
            <a:r>
              <a:rPr lang="it-IT" sz="4800" dirty="0"/>
              <a:t> rotazionale e stima dell’orientamento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7255D4-8253-C94E-9856-E9A35B7B8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119177" cy="3601212"/>
          </a:xfrm>
        </p:spPr>
        <p:txBody>
          <a:bodyPr>
            <a:normAutofit/>
          </a:bodyPr>
          <a:lstStyle/>
          <a:p>
            <a:r>
              <a:rPr lang="it-IT" b="0" i="0" dirty="0">
                <a:effectLst/>
                <a:latin typeface=".SFUI-Regular"/>
              </a:rPr>
              <a:t>La maggior parte degli algoritmi di abbinamento delle immagini affronta il problema della rotazione dell'immagine nel piano.  </a:t>
            </a:r>
          </a:p>
          <a:p>
            <a:r>
              <a:rPr lang="it-IT" b="0" i="0" dirty="0">
                <a:effectLst/>
                <a:latin typeface=".SFUI-Regular"/>
              </a:rPr>
              <a:t>Un approccio stim</a:t>
            </a:r>
            <a:r>
              <a:rPr lang="it-IT" dirty="0">
                <a:latin typeface=".SFUI-Regular"/>
              </a:rPr>
              <a:t>a </a:t>
            </a:r>
            <a:r>
              <a:rPr lang="it-IT" b="0" i="0" dirty="0">
                <a:effectLst/>
                <a:latin typeface=".SFUI-Regular"/>
              </a:rPr>
              <a:t>un orientamento dominante in ogni punto chiave rilevato. </a:t>
            </a:r>
          </a:p>
          <a:p>
            <a:r>
              <a:rPr lang="it-IT" b="0" i="0" dirty="0">
                <a:effectLst/>
                <a:latin typeface=".SFUI-Regular"/>
              </a:rPr>
              <a:t>Poi è possibile estrarre una patch scalata e orientata attorno al punto rilevato e utilizzarla per formare un descrittore di caratteristiche. </a:t>
            </a:r>
            <a:endParaRPr lang="it-IT" dirty="0">
              <a:effectLst/>
              <a:latin typeface="System Font"/>
            </a:endParaRP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32F74AA1-3118-CE45-90DD-D37805C3F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1AEB33D1-6CA2-944C-904D-5D57EFA0E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224613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820C65-EA83-724F-BB87-D02E053A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Descrittori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B0ADC4-2054-D743-99F4-6DC88202E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Vettore numerico che identifichi quel determinato punto dell’oggetto univocamente, indipendentemente dalle condizioni di acquisizione delle immagine.</a:t>
            </a:r>
          </a:p>
          <a:p>
            <a:r>
              <a:rPr lang="it-IT" dirty="0"/>
              <a:t>Tipologie di algoritmi di ricerca di descrittori in immagini:</a:t>
            </a:r>
          </a:p>
          <a:p>
            <a:pPr lvl="1"/>
            <a:r>
              <a:rPr lang="it-IT" dirty="0"/>
              <a:t>SIFT (Scale </a:t>
            </a:r>
            <a:r>
              <a:rPr lang="it-IT" dirty="0" err="1"/>
              <a:t>Invariant</a:t>
            </a:r>
            <a:r>
              <a:rPr lang="it-IT" dirty="0"/>
              <a:t> </a:t>
            </a:r>
            <a:r>
              <a:rPr lang="it-IT" dirty="0" err="1"/>
              <a:t>Feature</a:t>
            </a:r>
            <a:r>
              <a:rPr lang="it-IT" dirty="0"/>
              <a:t> </a:t>
            </a:r>
            <a:r>
              <a:rPr lang="it-IT" dirty="0" err="1"/>
              <a:t>Transform</a:t>
            </a:r>
            <a:r>
              <a:rPr lang="it-IT" dirty="0"/>
              <a:t>);</a:t>
            </a:r>
          </a:p>
          <a:p>
            <a:pPr lvl="1"/>
            <a:r>
              <a:rPr lang="it-IT" dirty="0"/>
              <a:t>SURF (Speed Up </a:t>
            </a:r>
            <a:r>
              <a:rPr lang="it-IT" dirty="0" err="1"/>
              <a:t>Robust</a:t>
            </a:r>
            <a:r>
              <a:rPr lang="it-IT" dirty="0"/>
              <a:t> </a:t>
            </a:r>
            <a:r>
              <a:rPr lang="it-IT" dirty="0" err="1"/>
              <a:t>Feature</a:t>
            </a:r>
            <a:r>
              <a:rPr lang="it-IT" dirty="0"/>
              <a:t>);</a:t>
            </a:r>
          </a:p>
          <a:p>
            <a:pPr lvl="1"/>
            <a:r>
              <a:rPr lang="it-IT" dirty="0"/>
              <a:t>BRISK (</a:t>
            </a:r>
            <a:r>
              <a:rPr lang="it-IT" dirty="0" err="1"/>
              <a:t>Binary</a:t>
            </a:r>
            <a:r>
              <a:rPr lang="it-IT" dirty="0"/>
              <a:t> </a:t>
            </a:r>
            <a:r>
              <a:rPr lang="it-IT" dirty="0" err="1"/>
              <a:t>Robust</a:t>
            </a:r>
            <a:r>
              <a:rPr lang="it-IT" dirty="0"/>
              <a:t> </a:t>
            </a:r>
            <a:r>
              <a:rPr lang="it-IT" dirty="0" err="1"/>
              <a:t>Invariant</a:t>
            </a:r>
            <a:r>
              <a:rPr lang="it-IT" dirty="0"/>
              <a:t> </a:t>
            </a:r>
            <a:r>
              <a:rPr lang="it-IT" dirty="0" err="1"/>
              <a:t>Scalable</a:t>
            </a:r>
            <a:r>
              <a:rPr lang="it-IT" dirty="0"/>
              <a:t> </a:t>
            </a:r>
            <a:r>
              <a:rPr lang="it-IT" dirty="0" err="1"/>
              <a:t>Keypoints</a:t>
            </a:r>
            <a:r>
              <a:rPr lang="it-IT" dirty="0"/>
              <a:t>);</a:t>
            </a:r>
          </a:p>
          <a:p>
            <a:pPr lvl="1"/>
            <a:r>
              <a:rPr lang="it-IT" dirty="0"/>
              <a:t>ORB (</a:t>
            </a:r>
            <a:r>
              <a:rPr lang="it-IT" dirty="0" err="1"/>
              <a:t>Oriented</a:t>
            </a:r>
            <a:r>
              <a:rPr lang="it-IT" dirty="0"/>
              <a:t> FAST e </a:t>
            </a:r>
            <a:r>
              <a:rPr lang="it-IT" dirty="0" err="1"/>
              <a:t>Rotated</a:t>
            </a:r>
            <a:r>
              <a:rPr lang="it-IT" dirty="0"/>
              <a:t> BRIEF);</a:t>
            </a:r>
          </a:p>
        </p:txBody>
      </p:sp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CEE778C8-84A0-6749-9192-B94B0E3C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301B0D3A-DF60-E940-B945-1E9090811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1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C4C61F-FA06-374D-B846-9719161B7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351789"/>
            <a:ext cx="10088996" cy="1428369"/>
          </a:xfrm>
        </p:spPr>
        <p:txBody>
          <a:bodyPr>
            <a:noAutofit/>
          </a:bodyPr>
          <a:lstStyle/>
          <a:p>
            <a:r>
              <a:rPr lang="it-IT" sz="4800" dirty="0"/>
              <a:t>SIFT (Scale </a:t>
            </a:r>
            <a:r>
              <a:rPr lang="it-IT" sz="4800" dirty="0" err="1"/>
              <a:t>Invariant</a:t>
            </a:r>
            <a:r>
              <a:rPr lang="it-IT" sz="4800" dirty="0"/>
              <a:t> </a:t>
            </a:r>
            <a:r>
              <a:rPr lang="it-IT" sz="4800" dirty="0" err="1"/>
              <a:t>Feature</a:t>
            </a:r>
            <a:r>
              <a:rPr lang="it-IT" sz="4800" dirty="0"/>
              <a:t> </a:t>
            </a:r>
            <a:r>
              <a:rPr lang="it-IT" sz="4800" dirty="0" err="1"/>
              <a:t>Transform</a:t>
            </a:r>
            <a:r>
              <a:rPr lang="it-IT" sz="4800" dirty="0"/>
              <a:t>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902CEE-1D9A-364B-9605-778A40895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257723" cy="3601212"/>
          </a:xfrm>
        </p:spPr>
        <p:txBody>
          <a:bodyPr>
            <a:normAutofit fontScale="92500"/>
          </a:bodyPr>
          <a:lstStyle/>
          <a:p>
            <a:r>
              <a:rPr lang="it-IT" dirty="0"/>
              <a:t>Algoritmo che consente l’estrazione di </a:t>
            </a:r>
            <a:r>
              <a:rPr lang="it-IT" dirty="0" err="1"/>
              <a:t>features</a:t>
            </a:r>
            <a:r>
              <a:rPr lang="it-IT" dirty="0"/>
              <a:t> locali da un’immagine</a:t>
            </a:r>
          </a:p>
          <a:p>
            <a:r>
              <a:rPr lang="it-IT" dirty="0"/>
              <a:t>Una singola </a:t>
            </a:r>
            <a:r>
              <a:rPr lang="it-IT" dirty="0" err="1"/>
              <a:t>feature</a:t>
            </a:r>
            <a:r>
              <a:rPr lang="it-IT" dirty="0"/>
              <a:t> può trovare la sua corrispondenza in un ampio database di </a:t>
            </a:r>
            <a:r>
              <a:rPr lang="it-IT" dirty="0" err="1"/>
              <a:t>feature</a:t>
            </a:r>
            <a:r>
              <a:rPr lang="it-IT" dirty="0"/>
              <a:t> appartenenti ad immagini differenti della stessa scena.</a:t>
            </a:r>
          </a:p>
          <a:p>
            <a:r>
              <a:rPr lang="it-IT" dirty="0"/>
              <a:t>Le </a:t>
            </a:r>
            <a:r>
              <a:rPr lang="it-IT" dirty="0" err="1"/>
              <a:t>features</a:t>
            </a:r>
            <a:r>
              <a:rPr lang="it-IT" dirty="0"/>
              <a:t> estratte sono </a:t>
            </a:r>
          </a:p>
          <a:p>
            <a:pPr lvl="1"/>
            <a:r>
              <a:rPr lang="it-IT" dirty="0"/>
              <a:t>Resistenti ai cambi di illuminazione, rumore ed a variazioni del punto di vista.</a:t>
            </a:r>
          </a:p>
          <a:p>
            <a:pPr lvl="1"/>
            <a:r>
              <a:rPr lang="it-IT" dirty="0"/>
              <a:t>Invarianti a trasformazioni geometriche (cambiamenti di scala o rotazioni).</a:t>
            </a:r>
          </a:p>
          <a:p>
            <a:pPr lvl="1"/>
            <a:endParaRPr lang="it-IT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0DBE62CB-539D-E04A-BE59-760018AF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3F0ECFC6-7098-DF41-9493-F558BEF9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334897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288FC7-B284-8D4A-9D2E-88C1CD39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SIFT (fasi principali)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AB44A2-8799-2844-9F5A-168134373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731819"/>
            <a:ext cx="8869795" cy="3601212"/>
          </a:xfrm>
        </p:spPr>
        <p:txBody>
          <a:bodyPr/>
          <a:lstStyle/>
          <a:p>
            <a:r>
              <a:rPr lang="it-IT" dirty="0"/>
              <a:t>Individuazione degli estremi locali nello scale-</a:t>
            </a:r>
            <a:r>
              <a:rPr lang="it-IT" dirty="0" err="1"/>
              <a:t>space</a:t>
            </a:r>
            <a:r>
              <a:rPr lang="it-IT" dirty="0"/>
              <a:t>;</a:t>
            </a:r>
          </a:p>
          <a:p>
            <a:r>
              <a:rPr lang="it-IT" dirty="0"/>
              <a:t>Localizzazione dei </a:t>
            </a:r>
            <a:r>
              <a:rPr lang="it-IT" dirty="0" err="1"/>
              <a:t>KeyPoints</a:t>
            </a:r>
            <a:r>
              <a:rPr lang="it-IT" dirty="0"/>
              <a:t>;</a:t>
            </a:r>
          </a:p>
          <a:p>
            <a:r>
              <a:rPr lang="it-IT" dirty="0"/>
              <a:t>Assegnazione di una (o più) orientazioni canoniche;</a:t>
            </a:r>
          </a:p>
          <a:p>
            <a:r>
              <a:rPr lang="it-IT" dirty="0"/>
              <a:t>Generazione dei descrittori;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FDB1E28E-832E-1B44-BFDF-EDD09839A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443D63FC-6751-C84C-A1E2-9880274FF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2049" name="Picture 1" descr="page6image7640144">
            <a:extLst>
              <a:ext uri="{FF2B5EF4-FFF2-40B4-BE49-F238E27FC236}">
                <a16:creationId xmlns:a16="http://schemas.microsoft.com/office/drawing/2014/main" id="{6350023D-7949-7048-85B6-662684757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047" y="3206823"/>
            <a:ext cx="4978880" cy="2469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9E2986-387C-634F-A53A-A15387C2C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351790"/>
            <a:ext cx="9354705" cy="1321435"/>
          </a:xfrm>
        </p:spPr>
        <p:txBody>
          <a:bodyPr>
            <a:noAutofit/>
          </a:bodyPr>
          <a:lstStyle/>
          <a:p>
            <a:r>
              <a:rPr lang="it-IT" sz="4800" dirty="0"/>
              <a:t>SURF (Speed Up </a:t>
            </a:r>
            <a:r>
              <a:rPr lang="it-IT" sz="4800" dirty="0" err="1"/>
              <a:t>Robust</a:t>
            </a:r>
            <a:r>
              <a:rPr lang="it-IT" sz="4800" dirty="0"/>
              <a:t> </a:t>
            </a:r>
            <a:r>
              <a:rPr lang="it-IT" sz="4800" dirty="0" err="1"/>
              <a:t>Feature</a:t>
            </a:r>
            <a:r>
              <a:rPr lang="it-IT" sz="4800" dirty="0"/>
              <a:t>);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4EBE63F-9DEE-5246-BAB7-17981627D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842655"/>
            <a:ext cx="8634268" cy="4239490"/>
          </a:xfrm>
        </p:spPr>
        <p:txBody>
          <a:bodyPr>
            <a:normAutofit/>
          </a:bodyPr>
          <a:lstStyle/>
          <a:p>
            <a:r>
              <a:rPr lang="it-IT" dirty="0"/>
              <a:t>Algoritmo rilevatore robusto di caratteristiche locali di una immagine. </a:t>
            </a:r>
          </a:p>
          <a:p>
            <a:r>
              <a:rPr lang="it-IT" dirty="0"/>
              <a:t>I descrittori SURF possono essere usati per localizzare e riconoscere oggetti, persone o facce, per creare scene 3D, per tracciare oggetti e per estrarre punti di interesse. </a:t>
            </a:r>
          </a:p>
          <a:p>
            <a:r>
              <a:rPr lang="it-IT" dirty="0"/>
              <a:t>Usa un metodo basato sull’analisi dell’immagine integrata.</a:t>
            </a:r>
          </a:p>
          <a:p>
            <a:r>
              <a:rPr lang="it-IT" dirty="0"/>
              <a:t>Usa solamente informazioni fornite sui toni di grigio dell’immagine senza usare informazioni legate al colore.</a:t>
            </a:r>
          </a:p>
          <a:p>
            <a:endParaRPr lang="it-IT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F46C25CF-B24C-BD47-A558-7D34EBB7E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4F18A0F0-A9F9-4E4D-A80F-DBE937903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9427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8A8D20-ABA5-0A48-B4E5-21DF89B4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Surf (fasi </a:t>
            </a:r>
            <a:r>
              <a:rPr lang="it-IT" sz="5400" dirty="0" err="1"/>
              <a:t>pricipali</a:t>
            </a:r>
            <a:r>
              <a:rPr lang="it-IT" sz="5400" dirty="0"/>
              <a:t>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27CA70-D358-1E43-BD09-0E60B1B1E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Costruzione dell’immagine integrale; </a:t>
            </a:r>
          </a:p>
          <a:p>
            <a:r>
              <a:rPr lang="it-IT" dirty="0"/>
              <a:t>Ricerca dei punti di interesse;</a:t>
            </a:r>
          </a:p>
          <a:p>
            <a:r>
              <a:rPr lang="it-IT" dirty="0"/>
              <a:t>Assegnamento di un orientamento; </a:t>
            </a:r>
          </a:p>
          <a:p>
            <a:r>
              <a:rPr lang="it-IT" dirty="0"/>
              <a:t>Calcolo del descrittore. </a:t>
            </a:r>
          </a:p>
          <a:p>
            <a:endParaRPr lang="it-IT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06B8775F-D200-F147-BA1F-203A824CE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8DA88909-F61D-5B4A-A959-FB3B55C4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3073" name="Picture 1" descr="page7image7444576">
            <a:extLst>
              <a:ext uri="{FF2B5EF4-FFF2-40B4-BE49-F238E27FC236}">
                <a16:creationId xmlns:a16="http://schemas.microsoft.com/office/drawing/2014/main" id="{591AC7B7-88E7-9047-BFB9-B83E4CA0AB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4" b="36164"/>
          <a:stretch/>
        </p:blipFill>
        <p:spPr bwMode="auto">
          <a:xfrm>
            <a:off x="645930" y="4152573"/>
            <a:ext cx="7054849" cy="157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5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81EC86-C068-4B48-8776-7CEEC729D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351789"/>
            <a:ext cx="10518487" cy="1379473"/>
          </a:xfrm>
        </p:spPr>
        <p:txBody>
          <a:bodyPr>
            <a:normAutofit fontScale="90000"/>
          </a:bodyPr>
          <a:lstStyle/>
          <a:p>
            <a:r>
              <a:rPr lang="it-IT" sz="4400" dirty="0"/>
              <a:t>BRISK (</a:t>
            </a:r>
            <a:r>
              <a:rPr lang="it-IT" sz="4400" dirty="0" err="1"/>
              <a:t>Binary</a:t>
            </a:r>
            <a:r>
              <a:rPr lang="it-IT" sz="4400" dirty="0"/>
              <a:t> </a:t>
            </a:r>
            <a:r>
              <a:rPr lang="it-IT" sz="4400" dirty="0" err="1"/>
              <a:t>Robust</a:t>
            </a:r>
            <a:r>
              <a:rPr lang="it-IT" sz="4400" dirty="0"/>
              <a:t> </a:t>
            </a:r>
            <a:r>
              <a:rPr lang="it-IT" sz="4400" dirty="0" err="1"/>
              <a:t>Invariant</a:t>
            </a:r>
            <a:r>
              <a:rPr lang="it-IT" sz="4400" dirty="0"/>
              <a:t> </a:t>
            </a:r>
            <a:r>
              <a:rPr lang="it-IT" sz="4400" dirty="0" err="1"/>
              <a:t>Scalable</a:t>
            </a:r>
            <a:r>
              <a:rPr lang="it-IT" sz="4400" dirty="0"/>
              <a:t> </a:t>
            </a:r>
            <a:r>
              <a:rPr lang="it-IT" sz="4400" dirty="0" err="1"/>
              <a:t>Keypoints</a:t>
            </a:r>
            <a:r>
              <a:rPr lang="it-IT" sz="4400" dirty="0"/>
              <a:t>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AFC64-3674-7C47-AD11-C74B500F8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49" y="2209846"/>
            <a:ext cx="9493251" cy="2729901"/>
          </a:xfrm>
        </p:spPr>
        <p:txBody>
          <a:bodyPr>
            <a:normAutofit/>
          </a:bodyPr>
          <a:lstStyle/>
          <a:p>
            <a:r>
              <a:rPr lang="it-IT" sz="2200" dirty="0"/>
              <a:t>Metodo per la rilevazione dei </a:t>
            </a:r>
            <a:r>
              <a:rPr lang="it-IT" sz="2200" dirty="0" err="1"/>
              <a:t>KeyPoints</a:t>
            </a:r>
            <a:r>
              <a:rPr lang="it-IT" sz="2200" dirty="0"/>
              <a:t>, identificazione descrittori e </a:t>
            </a:r>
            <a:r>
              <a:rPr lang="it-IT" sz="2200" dirty="0" err="1"/>
              <a:t>matching</a:t>
            </a:r>
            <a:r>
              <a:rPr lang="it-IT" sz="2200" dirty="0"/>
              <a:t>. </a:t>
            </a:r>
          </a:p>
          <a:p>
            <a:r>
              <a:rPr lang="it-IT" sz="2200" dirty="0"/>
              <a:t>Scopo di ridurre drasticamente i costi computazionali, rendendo la ricerca dei </a:t>
            </a:r>
            <a:r>
              <a:rPr lang="it-IT" sz="2200" dirty="0" err="1"/>
              <a:t>KeyPoints</a:t>
            </a:r>
            <a:r>
              <a:rPr lang="it-IT" sz="2200" dirty="0"/>
              <a:t> e dei relativi descrittori, veloce, robusta, affidabile a rotazioni e invarianza. </a:t>
            </a:r>
          </a:p>
          <a:p>
            <a:r>
              <a:rPr lang="it-IT" sz="2200" dirty="0"/>
              <a:t>Molto rapido.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532F7CF7-F5E6-8849-A933-508C8EE6B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9BFA50EB-64BD-D34F-BA8D-8E1A8F796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393372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68D6EB-BCD6-B94D-8169-480E6C5AF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 err="1"/>
              <a:t>Brisk</a:t>
            </a:r>
            <a:r>
              <a:rPr lang="it-IT" sz="5400" dirty="0"/>
              <a:t> (fasi principali)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6C09E2-FDC4-2B4A-A07B-C3BB98571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Identificazione dei </a:t>
            </a:r>
            <a:r>
              <a:rPr lang="it-IT" dirty="0" err="1"/>
              <a:t>Keypoint</a:t>
            </a:r>
            <a:r>
              <a:rPr lang="it-IT" dirty="0"/>
              <a:t> nello Scale-Space; </a:t>
            </a:r>
          </a:p>
          <a:p>
            <a:r>
              <a:rPr lang="it-IT" dirty="0"/>
              <a:t>Descrizione dei </a:t>
            </a:r>
            <a:r>
              <a:rPr lang="it-IT" dirty="0" err="1"/>
              <a:t>Keypoint</a:t>
            </a:r>
            <a:r>
              <a:rPr lang="it-IT" dirty="0"/>
              <a:t>; </a:t>
            </a:r>
          </a:p>
          <a:p>
            <a:r>
              <a:rPr lang="it-IT" dirty="0" err="1"/>
              <a:t>Matching</a:t>
            </a:r>
            <a:r>
              <a:rPr lang="it-IT" dirty="0"/>
              <a:t> dei descrittori. </a:t>
            </a:r>
          </a:p>
          <a:p>
            <a:endParaRPr lang="it-IT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2CC2F6EE-944A-FE46-92D4-8181001B2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D276FA16-6338-3D40-933D-EF8C2BFDA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305584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3A5E33-4E64-B745-A8EC-4BED5574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351790"/>
            <a:ext cx="10892559" cy="1808226"/>
          </a:xfrm>
        </p:spPr>
        <p:txBody>
          <a:bodyPr>
            <a:normAutofit/>
          </a:bodyPr>
          <a:lstStyle/>
          <a:p>
            <a:r>
              <a:rPr lang="it-IT" sz="4800" dirty="0"/>
              <a:t>ORB (</a:t>
            </a:r>
            <a:r>
              <a:rPr lang="it-IT" sz="4800" dirty="0" err="1"/>
              <a:t>Oriented</a:t>
            </a:r>
            <a:r>
              <a:rPr lang="it-IT" sz="4800" dirty="0"/>
              <a:t> FAST e </a:t>
            </a:r>
            <a:r>
              <a:rPr lang="it-IT" sz="4800" dirty="0" err="1"/>
              <a:t>Rotated</a:t>
            </a:r>
            <a:r>
              <a:rPr lang="it-IT" sz="4800" dirty="0"/>
              <a:t> BRIEF)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52259E-BB7C-7A45-84DF-1FD5D4F7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8689686" cy="3927094"/>
          </a:xfrm>
        </p:spPr>
        <p:txBody>
          <a:bodyPr>
            <a:normAutofit/>
          </a:bodyPr>
          <a:lstStyle/>
          <a:p>
            <a:r>
              <a:rPr lang="it-IT" sz="2000" dirty="0"/>
              <a:t>ORB si basa sul noto rilevatore di punti chiave FAST e sul descrittore BRIEF. Entrambe queste tecniche sono interessanti per le loro buone prestazioni e il basso costo. 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/>
              <a:t>FAST: i punti chiave trovati ci forniscono informazioni sulla posizione dei bordi determinanti in un'immagine.</a:t>
            </a:r>
          </a:p>
          <a:p>
            <a:pPr marL="0" indent="0">
              <a:buNone/>
            </a:pPr>
            <a:r>
              <a:rPr lang="it-IT" sz="2000" dirty="0"/>
              <a:t> </a:t>
            </a:r>
          </a:p>
          <a:p>
            <a:pPr marL="0" indent="0">
              <a:buNone/>
            </a:pPr>
            <a:r>
              <a:rPr lang="it-IT" sz="2000" dirty="0"/>
              <a:t>BRIEF: prende tutti i punti chiave trovati dall'algoritmo fast e li converte in un vettore di caratteristiche binarie in modo che insieme possano rappresentare un oggetto. 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endParaRPr lang="it-IT" sz="2000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B00A2975-D7D8-2E49-AB0C-3188BB374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697D9AED-86CA-D249-9127-B6E1A724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4097" name="Picture 1" descr="page8image7657776">
            <a:extLst>
              <a:ext uri="{FF2B5EF4-FFF2-40B4-BE49-F238E27FC236}">
                <a16:creationId xmlns:a16="http://schemas.microsoft.com/office/drawing/2014/main" id="{07137BEA-37B6-E647-873F-76B657D01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782" y="2160016"/>
            <a:ext cx="2008909" cy="2236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19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E05FB8-2584-6E42-8CFE-FB9DD9DC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 err="1"/>
              <a:t>Feature</a:t>
            </a:r>
            <a:r>
              <a:rPr lang="it-IT" sz="5400" dirty="0"/>
              <a:t> </a:t>
            </a:r>
            <a:r>
              <a:rPr lang="it-IT" sz="5400" dirty="0" err="1"/>
              <a:t>matching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95436AE-DF21-F341-896E-687D4B5E0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8782050" cy="3601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Stabilire le corrispondenze tra le caratteristiche delle immagini considerate:</a:t>
            </a:r>
          </a:p>
          <a:p>
            <a:r>
              <a:rPr lang="it-IT" dirty="0"/>
              <a:t>strategia di corrispondenza</a:t>
            </a:r>
          </a:p>
          <a:p>
            <a:r>
              <a:rPr lang="it-IT" dirty="0"/>
              <a:t>strutture dati e algoritmi efficienti per trovare queste corrispondenze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35CDFD3-41C0-4E41-9F77-2430F0BD7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A430FFF-775A-5E47-8E9E-982819091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19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CD18E14-F337-48F7-B9E7-7ED19FFD11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6"/>
          <a:stretch/>
        </p:blipFill>
        <p:spPr bwMode="auto">
          <a:xfrm>
            <a:off x="4132560" y="3960622"/>
            <a:ext cx="5909218" cy="2098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194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Computer Vision</a:t>
            </a:r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7A3AF8A-D080-4AB9-BAAE-ABFAF9DA7677}"/>
              </a:ext>
            </a:extLst>
          </p:cNvPr>
          <p:cNvSpPr txBox="1"/>
          <p:nvPr/>
        </p:nvSpPr>
        <p:spPr>
          <a:xfrm>
            <a:off x="568036" y="1973282"/>
            <a:ext cx="1051164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/>
              <a:t>La computer vision è lo studio di una tecnica che permette ad una macchina di “vedere” ovvero di capire, e elaborare informazioni da immagini e video.</a:t>
            </a:r>
          </a:p>
          <a:p>
            <a:pPr marL="285750" indent="-285750" algn="l">
              <a:buFont typeface="Arial"/>
              <a:buChar char="•"/>
            </a:pPr>
            <a:endParaRPr lang="it-IT" sz="2400" dirty="0"/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Essere umano (sforzo minimo, rete neurale allenata) vs Macchina (ambiente limitato)</a:t>
            </a:r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EC8069B-97AF-4CAE-B19E-DE9C3B04FF53}"/>
              </a:ext>
            </a:extLst>
          </p:cNvPr>
          <p:cNvSpPr txBox="1"/>
          <p:nvPr/>
        </p:nvSpPr>
        <p:spPr>
          <a:xfrm>
            <a:off x="2532426" y="4616581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3600" dirty="0"/>
              <a:t>FIORE</a:t>
            </a:r>
          </a:p>
        </p:txBody>
      </p:sp>
      <p:pic>
        <p:nvPicPr>
          <p:cNvPr id="6" name="Immagine 6" descr="Immagine che contiene pianta, fiore, universo&#10;&#10;Descrizione generata automaticamente">
            <a:extLst>
              <a:ext uri="{FF2B5EF4-FFF2-40B4-BE49-F238E27FC236}">
                <a16:creationId xmlns:a16="http://schemas.microsoft.com/office/drawing/2014/main" id="{10CA6B2D-0D60-42B3-89E5-3BC2D9E79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613" y="4117144"/>
            <a:ext cx="2743200" cy="18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8487C03A-24E5-495E-9CFA-4006449B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698317" cy="1268984"/>
          </a:xfrm>
        </p:spPr>
        <p:txBody>
          <a:bodyPr>
            <a:noAutofit/>
          </a:bodyPr>
          <a:lstStyle/>
          <a:p>
            <a:r>
              <a:rPr lang="it-IT" sz="5400" dirty="0"/>
              <a:t>Strategia: BF </a:t>
            </a:r>
            <a:r>
              <a:rPr lang="it-IT" sz="5400" dirty="0" err="1"/>
              <a:t>matcher</a:t>
            </a:r>
            <a:endParaRPr lang="it-IT" sz="5400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864ADC0D-370F-4F85-A6AD-621E4E1FC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Utilizza la distanza euclidea tra i descrittori</a:t>
            </a:r>
          </a:p>
          <a:p>
            <a:endParaRPr lang="it-IT" dirty="0"/>
          </a:p>
          <a:p>
            <a:r>
              <a:rPr lang="it-IT" dirty="0"/>
              <a:t>Per ogni </a:t>
            </a:r>
            <a:r>
              <a:rPr lang="it-IT" dirty="0" err="1"/>
              <a:t>keypoint</a:t>
            </a:r>
            <a:r>
              <a:rPr lang="it-IT" dirty="0"/>
              <a:t> della prima immagine si calcola la distanza da tutti i </a:t>
            </a:r>
            <a:r>
              <a:rPr lang="it-IT" dirty="0" err="1"/>
              <a:t>keypoint</a:t>
            </a:r>
            <a:r>
              <a:rPr lang="it-IT" dirty="0"/>
              <a:t> della seconda immagine</a:t>
            </a:r>
          </a:p>
          <a:p>
            <a:endParaRPr lang="it-IT" dirty="0"/>
          </a:p>
          <a:p>
            <a:r>
              <a:rPr lang="it-IT" dirty="0"/>
              <a:t>Il match avviene tra i </a:t>
            </a:r>
            <a:r>
              <a:rPr lang="it-IT" dirty="0" err="1"/>
              <a:t>keypoint</a:t>
            </a:r>
            <a:r>
              <a:rPr lang="it-IT" dirty="0"/>
              <a:t> più vicini</a:t>
            </a:r>
          </a:p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A3508F0-5AC8-451C-B260-D0BEB9C52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B6857C6-9FFA-4BDF-B532-75E9E2DD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2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8487C03A-24E5-495E-9CFA-4006449B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06317" cy="1268984"/>
          </a:xfrm>
        </p:spPr>
        <p:txBody>
          <a:bodyPr>
            <a:noAutofit/>
          </a:bodyPr>
          <a:lstStyle/>
          <a:p>
            <a:r>
              <a:rPr lang="it-IT" sz="5400" dirty="0"/>
              <a:t>Strategia: KNN </a:t>
            </a:r>
            <a:r>
              <a:rPr lang="it-IT" sz="5400" dirty="0" err="1"/>
              <a:t>matcher</a:t>
            </a:r>
            <a:endParaRPr lang="it-IT" sz="5400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864ADC0D-370F-4F85-A6AD-621E4E1FC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Utilizza la distanza euclidea tra i descrittori</a:t>
            </a:r>
          </a:p>
          <a:p>
            <a:endParaRPr lang="it-IT" dirty="0"/>
          </a:p>
          <a:p>
            <a:r>
              <a:rPr lang="it-IT" dirty="0"/>
              <a:t>Classifica i punti sconosciuti trovando la caratteristica più ricorrente tra i k-vicini</a:t>
            </a:r>
          </a:p>
          <a:p>
            <a:endParaRPr lang="it-IT" dirty="0"/>
          </a:p>
          <a:p>
            <a:r>
              <a:rPr lang="it-IT" dirty="0"/>
              <a:t>Pesa i contributi dei vicini 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A3508F0-5AC8-451C-B260-D0BEB9C52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Approfondimento Principi e Modelli della Percezione  A.A 2021/2022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B6857C6-9FFA-4BDF-B532-75E9E2DD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2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Image stitching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22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7" y="2012867"/>
            <a:ext cx="9591964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Metodo per allineare immagini e unirle in foto-mosaici senza soluzione di continuità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Si usano algoritmi che estraggono un insieme di feature e le abbinano tra loro</a:t>
            </a:r>
          </a:p>
          <a:p>
            <a:pPr marL="0" indent="0">
              <a:buNone/>
            </a:pPr>
            <a:endParaRPr lang="it-IT" sz="2400" dirty="0"/>
          </a:p>
          <a:p>
            <a:r>
              <a:rPr lang="it-IT" sz="2400" dirty="0"/>
              <a:t>PROBLEMI: 				   PROCEDIMENTO: </a:t>
            </a:r>
          </a:p>
          <a:p>
            <a:pPr marL="0" indent="0">
              <a:buNone/>
            </a:pPr>
            <a:endParaRPr lang="it-IT" sz="2400" dirty="0"/>
          </a:p>
          <a:p>
            <a:endParaRPr lang="it-IT" dirty="0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10E706D8-9BB7-4C3E-800B-56A47F70143F}"/>
              </a:ext>
            </a:extLst>
          </p:cNvPr>
          <p:cNvSpPr txBox="1"/>
          <p:nvPr/>
        </p:nvSpPr>
        <p:spPr>
          <a:xfrm>
            <a:off x="565150" y="4452935"/>
            <a:ext cx="4350979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eliminazione delle cuciture visibili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gestire esposizioni variabili</a:t>
            </a:r>
          </a:p>
          <a:p>
            <a:endParaRPr lang="it-IT" sz="2000" dirty="0"/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80ED52F2-AE02-4E28-A41E-0BB6CF9A7CFA}"/>
              </a:ext>
            </a:extLst>
          </p:cNvPr>
          <p:cNvSpPr txBox="1"/>
          <p:nvPr/>
        </p:nvSpPr>
        <p:spPr>
          <a:xfrm>
            <a:off x="5364019" y="4452935"/>
            <a:ext cx="514757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allineamento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sz="2000" dirty="0">
                <a:solidFill>
                  <a:srgbClr val="000000"/>
                </a:solidFill>
                <a:latin typeface="Neue Haas Grotesk Text Pro"/>
              </a:rPr>
              <a:t>s</a:t>
            </a: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celta della superficie di composizione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t>scelta dell’algoritmo per il taglio e la fusione</a:t>
            </a:r>
          </a:p>
        </p:txBody>
      </p:sp>
    </p:spTree>
    <p:extLst>
      <p:ext uri="{BB962C8B-B14F-4D97-AF65-F5344CB8AC3E}">
        <p14:creationId xmlns:p14="http://schemas.microsoft.com/office/powerpoint/2010/main" val="291366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Modelli di movimento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23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7" y="2012867"/>
            <a:ext cx="10345770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È necessario mappare in un modello di movimento parametrico le relazioni matematiche tra le coordinate dei pixel delle due immagini</a:t>
            </a:r>
          </a:p>
          <a:p>
            <a:pPr lvl="1"/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trasformazioni 2D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modelli prospettici planari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rotazioni 3D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…</a:t>
            </a:r>
          </a:p>
          <a:p>
            <a:endParaRPr lang="it-IT" dirty="0"/>
          </a:p>
        </p:txBody>
      </p:sp>
      <p:pic>
        <p:nvPicPr>
          <p:cNvPr id="46" name="Immagine 45">
            <a:extLst>
              <a:ext uri="{FF2B5EF4-FFF2-40B4-BE49-F238E27FC236}">
                <a16:creationId xmlns:a16="http://schemas.microsoft.com/office/drawing/2014/main" id="{A2A84001-625E-4842-A441-AE6ED314B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490" y="3974545"/>
            <a:ext cx="6701258" cy="207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0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581740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4800" dirty="0"/>
              <a:t>Movimento prospettico planare</a:t>
            </a:r>
            <a:endParaRPr lang="en-US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24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51994" y="2012867"/>
            <a:ext cx="1066008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Per compensare i piccoli errori si utilizzano traslazioni e rotazioni 2D </a:t>
            </a:r>
          </a:p>
          <a:p>
            <a:endParaRPr lang="it-IT" sz="2400" dirty="0"/>
          </a:p>
          <a:p>
            <a:r>
              <a:rPr lang="it-IT" sz="2400" dirty="0"/>
              <a:t>Basati su:</a:t>
            </a:r>
            <a:endParaRPr lang="it-IT" dirty="0"/>
          </a:p>
        </p:txBody>
      </p:sp>
      <p:pic>
        <p:nvPicPr>
          <p:cNvPr id="44" name="Immagine 43" descr="panography - MEDIA">
            <a:extLst>
              <a:ext uri="{FF2B5EF4-FFF2-40B4-BE49-F238E27FC236}">
                <a16:creationId xmlns:a16="http://schemas.microsoft.com/office/drawing/2014/main" id="{39E621FB-C460-4BEF-9667-AE94430CA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947" y="2983482"/>
            <a:ext cx="2609132" cy="216714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09551BB-2588-4C13-99B1-0F876BD5498E}"/>
              </a:ext>
            </a:extLst>
          </p:cNvPr>
          <p:cNvSpPr txBox="1"/>
          <p:nvPr/>
        </p:nvSpPr>
        <p:spPr>
          <a:xfrm>
            <a:off x="7110067" y="5216495"/>
            <a:ext cx="176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Phanography</a:t>
            </a:r>
            <a:endParaRPr lang="it-IT" sz="20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4DF3A16-6271-4947-8AEE-27805F075103}"/>
              </a:ext>
            </a:extLst>
          </p:cNvPr>
          <p:cNvSpPr txBox="1"/>
          <p:nvPr/>
        </p:nvSpPr>
        <p:spPr>
          <a:xfrm>
            <a:off x="565150" y="3305963"/>
            <a:ext cx="5274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corrispondenze dirette tra pixel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feature </a:t>
            </a:r>
            <a:r>
              <a:rPr lang="it-IT" sz="2400" dirty="0" err="1"/>
              <a:t>detection</a:t>
            </a:r>
            <a:r>
              <a:rPr lang="it-IT" sz="2400" dirty="0"/>
              <a:t>/matching</a:t>
            </a:r>
          </a:p>
        </p:txBody>
      </p:sp>
    </p:spTree>
    <p:extLst>
      <p:ext uri="{BB962C8B-B14F-4D97-AF65-F5344CB8AC3E}">
        <p14:creationId xmlns:p14="http://schemas.microsoft.com/office/powerpoint/2010/main" val="56341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10004527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4800" dirty="0"/>
              <a:t>Coordinate cilindriche e sferiche</a:t>
            </a:r>
            <a:endParaRPr lang="en-US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25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51995" y="2012867"/>
            <a:ext cx="98702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È possibile anche sovrapporre le immagini deformandole in coordinate cilindriche e quindi utilizzare un modello traslazionale puro nel sistema per allinearle sulla superficie scelta</a:t>
            </a:r>
          </a:p>
          <a:p>
            <a:endParaRPr lang="it-IT" sz="2400" dirty="0"/>
          </a:p>
          <a:p>
            <a:r>
              <a:rPr lang="it-IT" sz="2400" dirty="0"/>
              <a:t>	usato anche con </a:t>
            </a:r>
          </a:p>
          <a:p>
            <a:r>
              <a:rPr lang="it-IT" sz="2400" dirty="0"/>
              <a:t>	superfici sferiche</a:t>
            </a:r>
          </a:p>
        </p:txBody>
      </p: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E116D0A0-00F9-44B2-8D59-EAD1538C1D0D}"/>
              </a:ext>
            </a:extLst>
          </p:cNvPr>
          <p:cNvCxnSpPr>
            <a:cxnSpLocks/>
          </p:cNvCxnSpPr>
          <p:nvPr/>
        </p:nvCxnSpPr>
        <p:spPr>
          <a:xfrm>
            <a:off x="947424" y="3730955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Immagine 10">
            <a:extLst>
              <a:ext uri="{FF2B5EF4-FFF2-40B4-BE49-F238E27FC236}">
                <a16:creationId xmlns:a16="http://schemas.microsoft.com/office/drawing/2014/main" id="{7C93664C-82BD-4462-9F55-02BB55BDA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367" y="3408402"/>
            <a:ext cx="4214668" cy="230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1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Bundle Adjustment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26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51994" y="2012867"/>
            <a:ext cx="1049946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«bundle»		fasci di raggi che collegano la telecamera ai punti 3D</a:t>
            </a:r>
          </a:p>
          <a:p>
            <a:r>
              <a:rPr lang="it-IT" sz="2400" dirty="0"/>
              <a:t>«adjustment»	minimizzazione iterativa dell'errore di </a:t>
            </a:r>
            <a:r>
              <a:rPr lang="it-IT" sz="2400" dirty="0" err="1"/>
              <a:t>riproiezione</a:t>
            </a:r>
            <a:endParaRPr lang="it-IT" sz="2400" dirty="0"/>
          </a:p>
          <a:p>
            <a:endParaRPr lang="it-IT" sz="2400" dirty="0"/>
          </a:p>
          <a:p>
            <a:r>
              <a:rPr lang="it-IT" sz="2400" dirty="0"/>
              <a:t>Usato per:</a:t>
            </a: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D3C078E0-5A03-426D-84CE-8F2095CCDE9F}"/>
              </a:ext>
            </a:extLst>
          </p:cNvPr>
          <p:cNvCxnSpPr>
            <a:cxnSpLocks/>
          </p:cNvCxnSpPr>
          <p:nvPr/>
        </p:nvCxnSpPr>
        <p:spPr>
          <a:xfrm>
            <a:off x="2437632" y="2203111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ttore 2 46">
            <a:extLst>
              <a:ext uri="{FF2B5EF4-FFF2-40B4-BE49-F238E27FC236}">
                <a16:creationId xmlns:a16="http://schemas.microsoft.com/office/drawing/2014/main" id="{E6E56C42-C8EC-476F-B62D-E14380711393}"/>
              </a:ext>
            </a:extLst>
          </p:cNvPr>
          <p:cNvCxnSpPr>
            <a:cxnSpLocks/>
          </p:cNvCxnSpPr>
          <p:nvPr/>
        </p:nvCxnSpPr>
        <p:spPr>
          <a:xfrm>
            <a:off x="2757150" y="2632073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375EE0C-8737-40CB-A0DB-1AC18C606329}"/>
              </a:ext>
            </a:extLst>
          </p:cNvPr>
          <p:cNvSpPr txBox="1"/>
          <p:nvPr/>
        </p:nvSpPr>
        <p:spPr>
          <a:xfrm>
            <a:off x="2565301" y="3220846"/>
            <a:ext cx="5919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recupero della posizione della fotocamera in ogni momento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calibrazione di ogni telecamera rispetto all’oggetto di riferimento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ricostruzione 3D del mondo</a:t>
            </a:r>
          </a:p>
        </p:txBody>
      </p:sp>
    </p:spTree>
    <p:extLst>
      <p:ext uri="{BB962C8B-B14F-4D97-AF65-F5344CB8AC3E}">
        <p14:creationId xmlns:p14="http://schemas.microsoft.com/office/powerpoint/2010/main" val="349728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283882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Riconoscere i panorami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27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51995" y="2012867"/>
            <a:ext cx="1005701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Tecnica per riconoscere le associazioni effettive tra immagini </a:t>
            </a:r>
          </a:p>
          <a:p>
            <a:endParaRPr lang="it-IT" sz="2400" dirty="0"/>
          </a:p>
          <a:p>
            <a:r>
              <a:rPr lang="it-IT" sz="2400" dirty="0"/>
              <a:t>	metodo basato su feature</a:t>
            </a:r>
          </a:p>
          <a:p>
            <a:endParaRPr lang="it-IT" sz="2400" dirty="0"/>
          </a:p>
          <a:p>
            <a:r>
              <a:rPr lang="it-IT" sz="2400" dirty="0"/>
              <a:t>	estrae le posizioni dei descrittori da tutte le immagini e le 	indicizza</a:t>
            </a:r>
          </a:p>
          <a:p>
            <a:endParaRPr lang="it-IT" sz="2400" dirty="0"/>
          </a:p>
          <a:p>
            <a:r>
              <a:rPr lang="it-IT" sz="2400" dirty="0"/>
              <a:t>	trova più simili per ogni feature sfruttando le corrispondenze 	nelle strutture di indicizzazione</a:t>
            </a: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D3C078E0-5A03-426D-84CE-8F2095CCDE9F}"/>
              </a:ext>
            </a:extLst>
          </p:cNvPr>
          <p:cNvCxnSpPr>
            <a:cxnSpLocks/>
          </p:cNvCxnSpPr>
          <p:nvPr/>
        </p:nvCxnSpPr>
        <p:spPr>
          <a:xfrm>
            <a:off x="770961" y="3021259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3D109445-A35E-4FB2-9286-6076DBDF6E0E}"/>
              </a:ext>
            </a:extLst>
          </p:cNvPr>
          <p:cNvCxnSpPr>
            <a:cxnSpLocks/>
          </p:cNvCxnSpPr>
          <p:nvPr/>
        </p:nvCxnSpPr>
        <p:spPr>
          <a:xfrm>
            <a:off x="770961" y="4809177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0D08C3AC-2EC4-4C89-B043-101FF84FBAA0}"/>
              </a:ext>
            </a:extLst>
          </p:cNvPr>
          <p:cNvCxnSpPr>
            <a:cxnSpLocks/>
          </p:cNvCxnSpPr>
          <p:nvPr/>
        </p:nvCxnSpPr>
        <p:spPr>
          <a:xfrm>
            <a:off x="770961" y="3727111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875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324850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Riconoscere i panorami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28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EC24D98D-E21C-4907-96EF-47472B533E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" b="2283"/>
          <a:stretch/>
        </p:blipFill>
        <p:spPr bwMode="auto">
          <a:xfrm>
            <a:off x="657166" y="2014712"/>
            <a:ext cx="9491620" cy="27408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7BF2998-37BB-42C8-BBAC-65D92E6F7174}"/>
              </a:ext>
            </a:extLst>
          </p:cNvPr>
          <p:cNvSpPr txBox="1"/>
          <p:nvPr/>
        </p:nvSpPr>
        <p:spPr>
          <a:xfrm>
            <a:off x="565150" y="4940109"/>
            <a:ext cx="8787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Riconoscimento delle coppie di immagini simili e raggruppamento di panorami</a:t>
            </a:r>
          </a:p>
        </p:txBody>
      </p:sp>
    </p:spTree>
    <p:extLst>
      <p:ext uri="{BB962C8B-B14F-4D97-AF65-F5344CB8AC3E}">
        <p14:creationId xmlns:p14="http://schemas.microsoft.com/office/powerpoint/2010/main" val="384767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554210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Allineamento feature </a:t>
            </a:r>
            <a:r>
              <a:rPr lang="it-IT" sz="5400" dirty="0" err="1"/>
              <a:t>based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29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95B7F497-285F-4D7C-81D8-2ECA32C54E95}"/>
              </a:ext>
            </a:extLst>
          </p:cNvPr>
          <p:cNvSpPr txBox="1"/>
          <p:nvPr/>
        </p:nvSpPr>
        <p:spPr>
          <a:xfrm>
            <a:off x="551995" y="2012867"/>
            <a:ext cx="10075366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Gli schemi di rilevamento e corrispondenza delle feature operano nello spazio di scala e utilizzano un orientamento dominante </a:t>
            </a:r>
          </a:p>
          <a:p>
            <a:endParaRPr lang="it-IT" sz="2400" dirty="0"/>
          </a:p>
          <a:p>
            <a:r>
              <a:rPr lang="it-IT" sz="2400" dirty="0"/>
              <a:t>	possono essere usati anche in immagini con scorci o omografie</a:t>
            </a:r>
          </a:p>
          <a:p>
            <a:endParaRPr lang="it-IT" sz="2400" dirty="0"/>
          </a:p>
          <a:p>
            <a:r>
              <a:rPr lang="it-IT" sz="2400" dirty="0"/>
              <a:t>	funzionano bene se le caratteristiche sono distribuite 	sull'immagine e i descrittori progettati per la ripetibilità</a:t>
            </a:r>
          </a:p>
        </p:txBody>
      </p: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2821A4BD-8052-4E07-BED5-35D62EC57B2E}"/>
              </a:ext>
            </a:extLst>
          </p:cNvPr>
          <p:cNvCxnSpPr>
            <a:cxnSpLocks/>
          </p:cNvCxnSpPr>
          <p:nvPr/>
        </p:nvCxnSpPr>
        <p:spPr>
          <a:xfrm>
            <a:off x="770961" y="3424989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759B4086-AF0E-4F50-8868-48069A9E3FDF}"/>
              </a:ext>
            </a:extLst>
          </p:cNvPr>
          <p:cNvCxnSpPr>
            <a:cxnSpLocks/>
          </p:cNvCxnSpPr>
          <p:nvPr/>
        </p:nvCxnSpPr>
        <p:spPr>
          <a:xfrm>
            <a:off x="770961" y="4055974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71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1186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 err="1"/>
              <a:t>Immagini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5150" y="2000545"/>
            <a:ext cx="9408583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/>
              <a:t>Il punto di partenza quindi è l’immagine digitale, ovvero una rappresentazione numerica (discreta) di un’immagine . Come rappresentiamo digitalmente un’immagine?</a:t>
            </a:r>
          </a:p>
          <a:p>
            <a:pPr marL="285750" indent="-285750">
              <a:buFont typeface="Arial"/>
              <a:buChar char="•"/>
            </a:pPr>
            <a:endParaRPr lang="it-IT" sz="2400" dirty="0"/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Immagini vettoriali: un set di primitive 2D sovrapposte, ciascuna primitiva descritta dei suoi dati (colore, punti di controllo, vettori, </a:t>
            </a:r>
            <a:r>
              <a:rPr lang="it-IT" sz="2400" dirty="0" err="1"/>
              <a:t>etc</a:t>
            </a:r>
            <a:r>
              <a:rPr lang="it-IT" sz="2400" dirty="0"/>
              <a:t>)</a:t>
            </a:r>
          </a:p>
          <a:p>
            <a:pPr marL="285750" indent="-285750">
              <a:buFont typeface="Arial"/>
              <a:buChar char="•"/>
            </a:pPr>
            <a:endParaRPr lang="it-IT" sz="2400" dirty="0"/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Immagini </a:t>
            </a:r>
            <a:r>
              <a:rPr lang="it-IT" sz="2400" dirty="0" err="1"/>
              <a:t>rasterizzate</a:t>
            </a:r>
            <a:r>
              <a:rPr lang="it-IT" sz="2400" dirty="0"/>
              <a:t>: una griglia regolare 2D di campioni di colore detti “pixel”</a:t>
            </a:r>
          </a:p>
          <a:p>
            <a:pPr algn="l">
              <a:buFont typeface="Arial"/>
              <a:buChar char="•"/>
            </a:pPr>
            <a:endParaRPr lang="it-IT" dirty="0"/>
          </a:p>
          <a:p>
            <a:pPr marL="285750" indent="-285750">
              <a:buFont typeface="Arial"/>
              <a:buChar char="•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755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314690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4800" dirty="0"/>
              <a:t>Scelta di una superficie di composizione</a:t>
            </a:r>
            <a:endParaRPr lang="en-US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30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95B7F497-285F-4D7C-81D8-2ECA32C54E95}"/>
              </a:ext>
            </a:extLst>
          </p:cNvPr>
          <p:cNvSpPr txBox="1"/>
          <p:nvPr/>
        </p:nvSpPr>
        <p:spPr>
          <a:xfrm>
            <a:off x="565149" y="2402758"/>
            <a:ext cx="946277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Approccio naturale: una immagine fa da riferimento e tutte le altre immagini adattate al suo sistema di coordinate di riferimento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Campi di vista grandi: compromesso tra aspetto non falsato e campionamento ragionevole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81213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it-IT" sz="5400" dirty="0"/>
              <a:t>Fusione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31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95B7F497-285F-4D7C-81D8-2ECA32C54E95}"/>
              </a:ext>
            </a:extLst>
          </p:cNvPr>
          <p:cNvSpPr txBox="1"/>
          <p:nvPr/>
        </p:nvSpPr>
        <p:spPr>
          <a:xfrm>
            <a:off x="551995" y="2012867"/>
            <a:ext cx="9313366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Correzione di disallineamenti e differenze di esposizione</a:t>
            </a:r>
          </a:p>
          <a:p>
            <a:endParaRPr lang="it-IT" sz="2400" dirty="0"/>
          </a:p>
          <a:p>
            <a:r>
              <a:rPr lang="it-IT" sz="2400" dirty="0"/>
              <a:t>	Fusione dei domini sfumati: ricalcolo i valori dei pixel 	secondo i gradienti</a:t>
            </a:r>
          </a:p>
          <a:p>
            <a:endParaRPr lang="it-IT" sz="2400" dirty="0"/>
          </a:p>
          <a:p>
            <a:r>
              <a:rPr lang="it-IT" sz="2400" dirty="0"/>
              <a:t>	Compensazione dell’esposizione: adattamento tra 	immagine sorgente e composito sfumato</a:t>
            </a:r>
          </a:p>
        </p:txBody>
      </p: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2821A4BD-8052-4E07-BED5-35D62EC57B2E}"/>
              </a:ext>
            </a:extLst>
          </p:cNvPr>
          <p:cNvCxnSpPr>
            <a:cxnSpLocks/>
          </p:cNvCxnSpPr>
          <p:nvPr/>
        </p:nvCxnSpPr>
        <p:spPr>
          <a:xfrm>
            <a:off x="770961" y="3018589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759B4086-AF0E-4F50-8868-48069A9E3FDF}"/>
              </a:ext>
            </a:extLst>
          </p:cNvPr>
          <p:cNvCxnSpPr>
            <a:cxnSpLocks/>
          </p:cNvCxnSpPr>
          <p:nvPr/>
        </p:nvCxnSpPr>
        <p:spPr>
          <a:xfrm>
            <a:off x="770961" y="4087118"/>
            <a:ext cx="4642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07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237611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dirty="0" err="1"/>
              <a:t>Riferimenti</a:t>
            </a:r>
            <a:r>
              <a:rPr lang="en-US" sz="4800" dirty="0"/>
              <a:t> ai </a:t>
            </a:r>
            <a:r>
              <a:rPr lang="en-US" sz="4800" dirty="0" err="1"/>
              <a:t>campi</a:t>
            </a:r>
            <a:r>
              <a:rPr lang="en-US" sz="4800" dirty="0"/>
              <a:t> di </a:t>
            </a:r>
            <a:r>
              <a:rPr lang="en-US" sz="4800" dirty="0" err="1"/>
              <a:t>utilizzo</a:t>
            </a:r>
            <a:endParaRPr lang="en-US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32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66008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b="1" dirty="0"/>
              <a:t>Scanning di documenti</a:t>
            </a:r>
          </a:p>
          <a:p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/>
              <a:t>Mappa di grandi dimensioni</a:t>
            </a:r>
          </a:p>
          <a:p>
            <a:pPr marL="285750" indent="-285750">
              <a:buFont typeface="Arial"/>
              <a:buChar char="•"/>
            </a:pPr>
            <a:r>
              <a:rPr lang="it-IT" dirty="0"/>
              <a:t>Sovrapposizione per garantire un numero sufficiente di caratteristiche comuni</a:t>
            </a:r>
          </a:p>
          <a:p>
            <a:pPr marL="285750" indent="-285750">
              <a:buFont typeface="Arial"/>
              <a:buChar char="•"/>
            </a:pPr>
            <a:r>
              <a:rPr lang="it-IT" dirty="0"/>
              <a:t>Two – Point </a:t>
            </a:r>
            <a:r>
              <a:rPr lang="it-IT" dirty="0" err="1"/>
              <a:t>Ransac</a:t>
            </a:r>
            <a:r>
              <a:rPr lang="it-IT" dirty="0"/>
              <a:t> per trovare un set di </a:t>
            </a:r>
            <a:r>
              <a:rPr lang="it-IT" dirty="0" err="1"/>
              <a:t>inlier</a:t>
            </a: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 err="1"/>
              <a:t>Ricampionamento</a:t>
            </a:r>
            <a:r>
              <a:rPr lang="it-IT" dirty="0"/>
              <a:t> e calcolo della media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1036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FF0000"/>
                </a:solidFill>
              </a:rPr>
              <a:t>2 Problemi !</a:t>
            </a:r>
          </a:p>
          <a:p>
            <a:endParaRPr lang="it-IT">
              <a:solidFill>
                <a:srgbClr val="FF0000"/>
              </a:solidFill>
            </a:endParaRPr>
          </a:p>
          <a:p>
            <a:r>
              <a:rPr lang="it-IT">
                <a:solidFill>
                  <a:srgbClr val="000000"/>
                </a:solidFill>
              </a:rPr>
              <a:t>1. Angolo di rotazione ---&gt; metodo dei minimi quadrati non lineari</a:t>
            </a:r>
          </a:p>
          <a:p>
            <a:endParaRPr lang="it-IT">
              <a:solidFill>
                <a:srgbClr val="000000"/>
              </a:solidFill>
            </a:endParaRPr>
          </a:p>
          <a:p>
            <a:r>
              <a:rPr lang="it-IT">
                <a:solidFill>
                  <a:srgbClr val="000000"/>
                </a:solidFill>
              </a:rPr>
              <a:t>2. Allineamento a coppie produce uno </a:t>
            </a:r>
            <a:r>
              <a:rPr lang="it-IT" i="1" err="1">
                <a:solidFill>
                  <a:srgbClr val="000000"/>
                </a:solidFill>
              </a:rPr>
              <a:t>shifting</a:t>
            </a:r>
            <a:r>
              <a:rPr lang="it-IT" i="1">
                <a:solidFill>
                  <a:srgbClr val="000000"/>
                </a:solidFill>
              </a:rPr>
              <a:t> per l'eccessivo adattamento ---&gt; </a:t>
            </a:r>
          </a:p>
          <a:p>
            <a:r>
              <a:rPr lang="it-IT" i="1">
                <a:solidFill>
                  <a:srgbClr val="000000"/>
                </a:solidFill>
              </a:rPr>
              <a:t>regolarizzazione 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355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434256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dirty="0" err="1"/>
              <a:t>Riferimenti</a:t>
            </a:r>
            <a:r>
              <a:rPr lang="en-US" sz="4800" dirty="0"/>
              <a:t> ai </a:t>
            </a:r>
            <a:r>
              <a:rPr lang="en-US" sz="4800" dirty="0" err="1"/>
              <a:t>campi</a:t>
            </a:r>
            <a:r>
              <a:rPr lang="en-US" sz="4800" dirty="0"/>
              <a:t> di </a:t>
            </a:r>
            <a:r>
              <a:rPr lang="en-US" sz="4800" dirty="0" err="1"/>
              <a:t>utilizzo</a:t>
            </a:r>
            <a:endParaRPr lang="en-US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33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66008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it-IT" b="1">
              <a:ea typeface="+mn-lt"/>
              <a:cs typeface="+mn-lt"/>
            </a:endParaRPr>
          </a:p>
          <a:p>
            <a:r>
              <a:rPr lang="it-IT" b="1">
                <a:ea typeface="+mn-lt"/>
                <a:cs typeface="+mn-lt"/>
              </a:rPr>
              <a:t>Riepilogo e compressione video</a:t>
            </a:r>
            <a:endParaRPr lang="it-IT" b="1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E046F93-6438-4B75-A9DD-B727208B2D2D}"/>
              </a:ext>
            </a:extLst>
          </p:cNvPr>
          <p:cNvSpPr txBox="1"/>
          <p:nvPr/>
        </p:nvSpPr>
        <p:spPr>
          <a:xfrm>
            <a:off x="568036" y="2576944"/>
            <a:ext cx="968036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it-IT" dirty="0"/>
          </a:p>
          <a:p>
            <a:endParaRPr lang="it-IT" dirty="0"/>
          </a:p>
          <a:p>
            <a:r>
              <a:rPr lang="it-IT" dirty="0"/>
              <a:t>Image stitching applicato a video ripresi con una fotocamera panoramica</a:t>
            </a:r>
          </a:p>
          <a:p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I primi approcci utilizzavano modelli di movimento affini (omografie "semplici")</a:t>
            </a:r>
          </a:p>
          <a:p>
            <a:pPr marL="285750" indent="-285750">
              <a:buFont typeface="Arial"/>
              <a:buChar char="•"/>
            </a:pP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/>
              <a:t>Le tecniche successive furono generalizzate a omografie complete di otto parametri incorporati nello standard di compressione video MPEG-4 (Fig. 1.6)</a:t>
            </a:r>
          </a:p>
        </p:txBody>
      </p:sp>
    </p:spTree>
    <p:extLst>
      <p:ext uri="{BB962C8B-B14F-4D97-AF65-F5344CB8AC3E}">
        <p14:creationId xmlns:p14="http://schemas.microsoft.com/office/powerpoint/2010/main" val="134713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34</a:t>
            </a:fld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6600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it-IT"/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D47AABD0-A370-4C7F-BD0C-63449DC48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81" y="870496"/>
            <a:ext cx="9757638" cy="454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2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35</a:t>
            </a:fld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6600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it-IT"/>
          </a:p>
        </p:txBody>
      </p:sp>
      <p:pic>
        <p:nvPicPr>
          <p:cNvPr id="6" name="Immagine 6" descr="Immagine che contiene testo, screenshot, diverso, parecchi&#10;&#10;Descrizione generata automaticamente">
            <a:extLst>
              <a:ext uri="{FF2B5EF4-FFF2-40B4-BE49-F238E27FC236}">
                <a16:creationId xmlns:a16="http://schemas.microsoft.com/office/drawing/2014/main" id="{7110BE57-42C0-41D6-BBF7-5CD40A266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16" y="826617"/>
            <a:ext cx="9294419" cy="493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257276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dirty="0" err="1"/>
              <a:t>Riferimenti</a:t>
            </a:r>
            <a:r>
              <a:rPr lang="en-US" sz="4800" dirty="0"/>
              <a:t> ai </a:t>
            </a:r>
            <a:r>
              <a:rPr lang="en-US" sz="4800" dirty="0" err="1"/>
              <a:t>campi</a:t>
            </a:r>
            <a:r>
              <a:rPr lang="en-US" sz="4800" dirty="0"/>
              <a:t> di </a:t>
            </a:r>
            <a:r>
              <a:rPr lang="en-US" sz="4800" dirty="0" err="1"/>
              <a:t>utilizzo</a:t>
            </a:r>
            <a:endParaRPr lang="it-IT" sz="48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36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1715984"/>
            <a:ext cx="106600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b="1"/>
              <a:t>Potenzialità dei video 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378036"/>
            <a:ext cx="827512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/>
              <a:t>Aumento del livello di elaborazione :</a:t>
            </a:r>
          </a:p>
          <a:p>
            <a:endParaRPr lang="it-IT"/>
          </a:p>
          <a:p>
            <a:r>
              <a:rPr lang="it-IT"/>
              <a:t>es. </a:t>
            </a:r>
            <a:r>
              <a:rPr lang="it-IT">
                <a:ea typeface="+mn-lt"/>
                <a:cs typeface="+mn-lt"/>
              </a:rPr>
              <a:t> - Filtro mediano per rimuovere oggetti in movimento in primo piano</a:t>
            </a:r>
            <a:endParaRPr lang="it-IT"/>
          </a:p>
          <a:p>
            <a:r>
              <a:rPr lang="it-IT"/>
              <a:t>   </a:t>
            </a:r>
          </a:p>
          <a:p>
            <a:r>
              <a:rPr lang="it-IT"/>
              <a:t>       - Cronofotografia (Fig. 2)</a:t>
            </a:r>
          </a:p>
          <a:p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83FC282-7DE5-4D67-AC0A-1FF885761E82}"/>
              </a:ext>
            </a:extLst>
          </p:cNvPr>
          <p:cNvSpPr txBox="1"/>
          <p:nvPr/>
        </p:nvSpPr>
        <p:spPr>
          <a:xfrm>
            <a:off x="568036" y="2151412"/>
            <a:ext cx="910639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>
                <a:ea typeface="+mn-lt"/>
                <a:cs typeface="+mn-lt"/>
              </a:rPr>
              <a:t>grandi quantità di movimento indipendente</a:t>
            </a:r>
          </a:p>
          <a:p>
            <a:pPr marL="285750" indent="-285750">
              <a:buFont typeface="Arial"/>
              <a:buChar char="•"/>
            </a:pPr>
            <a:endParaRPr lang="it-IT"/>
          </a:p>
          <a:p>
            <a:pPr marL="285750" indent="-285750">
              <a:buFont typeface="Arial"/>
              <a:buChar char="•"/>
            </a:pPr>
            <a:r>
              <a:rPr lang="it-IT">
                <a:ea typeface="+mn-lt"/>
                <a:cs typeface="+mn-lt"/>
              </a:rPr>
              <a:t>zoom della fotocamera</a:t>
            </a:r>
          </a:p>
          <a:p>
            <a:pPr marL="285750" indent="-285750">
              <a:buFont typeface="Arial"/>
              <a:buChar char="•"/>
            </a:pPr>
            <a:endParaRPr lang="it-IT"/>
          </a:p>
          <a:p>
            <a:pPr marL="285750" indent="-285750">
              <a:buFont typeface="Arial"/>
              <a:buChar char="•"/>
            </a:pPr>
            <a:r>
              <a:rPr lang="it-IT">
                <a:ea typeface="+mn-lt"/>
                <a:cs typeface="+mn-lt"/>
              </a:rPr>
              <a:t>visualizzare eventi dinamici</a:t>
            </a:r>
          </a:p>
          <a:p>
            <a:endParaRPr lang="it-IT"/>
          </a:p>
        </p:txBody>
      </p:sp>
      <p:sp>
        <p:nvSpPr>
          <p:cNvPr id="8" name="Freccia in giù 7">
            <a:extLst>
              <a:ext uri="{FF2B5EF4-FFF2-40B4-BE49-F238E27FC236}">
                <a16:creationId xmlns:a16="http://schemas.microsoft.com/office/drawing/2014/main" id="{30DD9E71-2A08-49EA-9742-E22DB26F39B1}"/>
              </a:ext>
            </a:extLst>
          </p:cNvPr>
          <p:cNvSpPr/>
          <p:nvPr/>
        </p:nvSpPr>
        <p:spPr>
          <a:xfrm>
            <a:off x="2507563" y="3690662"/>
            <a:ext cx="484909" cy="6036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927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37</a:t>
            </a:fld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6600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it-IT"/>
          </a:p>
        </p:txBody>
      </p:sp>
      <p:pic>
        <p:nvPicPr>
          <p:cNvPr id="6" name="Immagine 6" descr="Immagine che contiene cielo, esterni, erba, persona&#10;&#10;Descrizione generata automaticamente">
            <a:extLst>
              <a:ext uri="{FF2B5EF4-FFF2-40B4-BE49-F238E27FC236}">
                <a16:creationId xmlns:a16="http://schemas.microsoft.com/office/drawing/2014/main" id="{45BBF3CE-5037-45E0-8C39-E552139A6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530" y="941837"/>
            <a:ext cx="8522523" cy="451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7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. . . </a:t>
            </a:r>
            <a:r>
              <a:rPr lang="en-US" sz="5400" err="1"/>
              <a:t>altri</a:t>
            </a:r>
            <a:r>
              <a:rPr lang="en-US" sz="5400"/>
              <a:t> </a:t>
            </a:r>
            <a:r>
              <a:rPr lang="en-US" sz="5400" err="1"/>
              <a:t>utilizzi</a:t>
            </a:r>
            <a:endParaRPr lang="en-US" sz="540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38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97222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Il video può anche fornire un'interessante fonte di contenuti per la creazione di panorami ripresi da</a:t>
            </a:r>
            <a:r>
              <a:rPr lang="it-IT" dirty="0"/>
              <a:t> </a:t>
            </a:r>
            <a:r>
              <a:rPr lang="it-IT" dirty="0">
                <a:ea typeface="+mn-lt"/>
                <a:cs typeface="+mn-lt"/>
              </a:rPr>
              <a:t>telecamere in movimento</a:t>
            </a: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647205" y="2943100"/>
            <a:ext cx="9809018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 Sistema </a:t>
            </a:r>
            <a:r>
              <a:rPr lang="it-IT" dirty="0" err="1">
                <a:ea typeface="+mn-lt"/>
                <a:cs typeface="+mn-lt"/>
              </a:rPr>
              <a:t>VideoBrush</a:t>
            </a:r>
            <a:r>
              <a:rPr lang="it-IT" dirty="0">
                <a:ea typeface="+mn-lt"/>
                <a:cs typeface="+mn-lt"/>
              </a:rPr>
              <a:t> di </a:t>
            </a:r>
            <a:r>
              <a:rPr lang="it-IT" dirty="0" err="1">
                <a:ea typeface="+mn-lt"/>
                <a:cs typeface="+mn-lt"/>
              </a:rPr>
              <a:t>Sawhney</a:t>
            </a:r>
            <a:r>
              <a:rPr lang="it-IT" dirty="0">
                <a:ea typeface="+mn-lt"/>
                <a:cs typeface="+mn-lt"/>
              </a:rPr>
              <a:t>, Kumar, </a:t>
            </a:r>
            <a:r>
              <a:rPr lang="it-IT" dirty="0" err="1">
                <a:ea typeface="+mn-lt"/>
                <a:cs typeface="+mn-lt"/>
              </a:rPr>
              <a:t>Gendel</a:t>
            </a:r>
            <a:r>
              <a:rPr lang="it-IT" dirty="0">
                <a:ea typeface="+mn-lt"/>
                <a:cs typeface="+mn-lt"/>
              </a:rPr>
              <a:t> et al. (1998) utilizza strisce sottili prese dal centro dell'immagine per creare un panorama ripreso da una telecamera che si muove orizzontalmente.</a:t>
            </a:r>
          </a:p>
          <a:p>
            <a:pPr>
              <a:buFont typeface="Arial"/>
              <a:buChar char="•"/>
            </a:pPr>
            <a:endParaRPr lang="it-IT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 Idee correlate sono state utilizzate per creare rappresentazioni 3D di scene più complesse utilizzando immagini a più centri di proiezione </a:t>
            </a:r>
            <a:endParaRPr lang="it-IT" dirty="0"/>
          </a:p>
          <a:p>
            <a:pPr>
              <a:buFont typeface="Arial"/>
              <a:buChar char="•"/>
            </a:pPr>
            <a:endParaRPr lang="it-IT" dirty="0"/>
          </a:p>
          <a:p>
            <a:pPr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 Mosaici concentrici : il video originale completo viene mantenuto e utilizzato per </a:t>
            </a:r>
            <a:r>
              <a:rPr lang="it-IT" dirty="0" err="1">
                <a:ea typeface="+mn-lt"/>
                <a:cs typeface="+mn-lt"/>
              </a:rPr>
              <a:t>ri</a:t>
            </a:r>
            <a:r>
              <a:rPr lang="it-IT" dirty="0">
                <a:ea typeface="+mn-lt"/>
                <a:cs typeface="+mn-lt"/>
              </a:rPr>
              <a:t>-sintetizzare le viste ----&gt; senso di profondità 3D</a:t>
            </a:r>
            <a:endParaRPr lang="it-IT" dirty="0"/>
          </a:p>
          <a:p>
            <a:pPr>
              <a:buFont typeface="Arial"/>
              <a:buChar char="•"/>
            </a:pPr>
            <a:endParaRPr lang="it-IT" dirty="0"/>
          </a:p>
          <a:p>
            <a:pPr marL="285750" indent="-285750">
              <a:buFont typeface="Arial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084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 err="1"/>
              <a:t>Fotomontaggio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39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427568" y="1646447"/>
            <a:ext cx="1066008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L'image stitching può anche essere utilizzata per comporre scatti ripetuti di una scena con l'obiettivo di ottenere la migliore composizione e aspetto possibile di ciascun elemento</a:t>
            </a:r>
            <a:endParaRPr lang="it-IT" dirty="0"/>
          </a:p>
          <a:p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Serie di immagini </a:t>
            </a:r>
            <a:r>
              <a:rPr lang="it-IT" dirty="0" err="1">
                <a:ea typeface="+mn-lt"/>
                <a:cs typeface="+mn-lt"/>
              </a:rPr>
              <a:t>pre</a:t>
            </a:r>
            <a:r>
              <a:rPr lang="it-IT" dirty="0">
                <a:ea typeface="+mn-lt"/>
                <a:cs typeface="+mn-lt"/>
              </a:rPr>
              <a:t>-allineate ---&gt; graphic </a:t>
            </a:r>
            <a:r>
              <a:rPr lang="it-IT" dirty="0" err="1">
                <a:ea typeface="+mn-lt"/>
                <a:cs typeface="+mn-lt"/>
              </a:rPr>
              <a:t>cut</a:t>
            </a:r>
            <a:r>
              <a:rPr lang="it-IT" dirty="0">
                <a:ea typeface="+mn-lt"/>
                <a:cs typeface="+mn-lt"/>
              </a:rPr>
              <a:t> ---&gt; unione dei vari pezzi mediante </a:t>
            </a:r>
            <a:r>
              <a:rPr lang="it-IT" i="1" dirty="0">
                <a:ea typeface="+mn-lt"/>
                <a:cs typeface="+mn-lt"/>
              </a:rPr>
              <a:t>Poisson </a:t>
            </a:r>
            <a:r>
              <a:rPr lang="it-IT" i="1" dirty="0" err="1">
                <a:ea typeface="+mn-lt"/>
                <a:cs typeface="+mn-lt"/>
              </a:rPr>
              <a:t>blending</a:t>
            </a:r>
            <a:endParaRPr lang="it-IT" dirty="0">
              <a:ea typeface="+mn-lt"/>
              <a:cs typeface="+mn-lt"/>
            </a:endParaRPr>
          </a:p>
          <a:p>
            <a:endParaRPr lang="it-IT" dirty="0">
              <a:ea typeface="+mn-lt"/>
              <a:cs typeface="+mn-lt"/>
            </a:endParaRPr>
          </a:p>
          <a:p>
            <a:endParaRPr lang="it-IT" dirty="0"/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573FC291-1B7B-4F50-BFF8-3527A5C6E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04" y="3101351"/>
            <a:ext cx="9223246" cy="282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3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8803439" cy="12689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5400" dirty="0" err="1"/>
              <a:t>Analisi</a:t>
            </a:r>
            <a:r>
              <a:rPr lang="en-US" sz="5400" dirty="0"/>
              <a:t> ed </a:t>
            </a:r>
            <a:r>
              <a:rPr lang="en-US" sz="5400" dirty="0" err="1"/>
              <a:t>Elaborazione</a:t>
            </a:r>
            <a:endParaRPr lang="en-US" sz="5400" dirty="0"/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  <a:endParaRPr lang="it-IT" dirty="0"/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4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57409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    Per poter sfruttare al meglio le potenzialità della computer vision è spesso necessario applicare delle tecniche di miglioramento della qualità : </a:t>
            </a:r>
            <a:endParaRPr lang="it-IT" dirty="0"/>
          </a:p>
          <a:p>
            <a:r>
              <a:rPr lang="it-IT" dirty="0"/>
              <a:t>       </a:t>
            </a:r>
          </a:p>
          <a:p>
            <a:r>
              <a:rPr lang="it-IT" dirty="0"/>
              <a:t>       - </a:t>
            </a:r>
            <a:r>
              <a:rPr lang="it-IT" dirty="0">
                <a:ea typeface="+mn-lt"/>
                <a:cs typeface="+mn-lt"/>
              </a:rPr>
              <a:t>image </a:t>
            </a:r>
            <a:r>
              <a:rPr lang="it-IT" dirty="0" err="1">
                <a:ea typeface="+mn-lt"/>
                <a:cs typeface="+mn-lt"/>
              </a:rPr>
              <a:t>enhancement</a:t>
            </a:r>
            <a:endParaRPr lang="it-IT" dirty="0"/>
          </a:p>
          <a:p>
            <a:r>
              <a:rPr lang="it-IT" dirty="0"/>
              <a:t>       - </a:t>
            </a:r>
            <a:r>
              <a:rPr lang="it-IT" dirty="0" err="1">
                <a:ea typeface="+mn-lt"/>
                <a:cs typeface="+mn-lt"/>
              </a:rPr>
              <a:t>noise</a:t>
            </a:r>
            <a:r>
              <a:rPr lang="it-IT" dirty="0">
                <a:ea typeface="+mn-lt"/>
                <a:cs typeface="+mn-lt"/>
              </a:rPr>
              <a:t> </a:t>
            </a:r>
            <a:r>
              <a:rPr lang="it-IT" dirty="0" err="1">
                <a:ea typeface="+mn-lt"/>
                <a:cs typeface="+mn-lt"/>
              </a:rPr>
              <a:t>removal</a:t>
            </a:r>
            <a:r>
              <a:rPr lang="it-IT" dirty="0">
                <a:ea typeface="+mn-lt"/>
                <a:cs typeface="+mn-lt"/>
              </a:rPr>
              <a:t> </a:t>
            </a:r>
            <a:endParaRPr lang="it-IT" dirty="0"/>
          </a:p>
          <a:p>
            <a:r>
              <a:rPr lang="it-IT" dirty="0"/>
              <a:t>       -</a:t>
            </a:r>
            <a:r>
              <a:rPr lang="it-IT" dirty="0">
                <a:ea typeface="+mn-lt"/>
                <a:cs typeface="+mn-lt"/>
              </a:rPr>
              <a:t> image </a:t>
            </a:r>
            <a:r>
              <a:rPr lang="it-IT" dirty="0" err="1">
                <a:ea typeface="+mn-lt"/>
                <a:cs typeface="+mn-lt"/>
              </a:rPr>
              <a:t>restoration</a:t>
            </a:r>
            <a:endParaRPr lang="it-IT" dirty="0">
              <a:ea typeface="+mn-lt"/>
              <a:cs typeface="+mn-lt"/>
            </a:endParaRPr>
          </a:p>
          <a:p>
            <a:endParaRPr lang="it-IT" dirty="0"/>
          </a:p>
          <a:p>
            <a:pPr marL="285750" indent="-285750">
              <a:buFont typeface="Arial"/>
              <a:buChar char="•"/>
            </a:pPr>
            <a:endParaRPr lang="it-IT" dirty="0"/>
          </a:p>
          <a:p>
            <a:pPr marL="285750" indent="-285750">
              <a:buFont typeface="Arial"/>
              <a:buChar char="•"/>
            </a:pP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/>
              <a:t>E di analisi :</a:t>
            </a:r>
          </a:p>
          <a:p>
            <a:pPr marL="285750" indent="-285750">
              <a:buFont typeface="Arial"/>
              <a:buChar char="•"/>
            </a:pPr>
            <a:endParaRPr lang="it-IT"/>
          </a:p>
          <a:p>
            <a:r>
              <a:rPr lang="it-IT"/>
              <a:t>       - </a:t>
            </a:r>
            <a:r>
              <a:rPr lang="it-IT">
                <a:ea typeface="+mn-lt"/>
                <a:cs typeface="+mn-lt"/>
              </a:rPr>
              <a:t>Image registration</a:t>
            </a:r>
          </a:p>
          <a:p>
            <a:r>
              <a:rPr lang="it-IT"/>
              <a:t>       - </a:t>
            </a:r>
            <a:r>
              <a:rPr lang="it-IT">
                <a:ea typeface="+mn-lt"/>
                <a:cs typeface="+mn-lt"/>
              </a:rPr>
              <a:t>feature detection</a:t>
            </a:r>
          </a:p>
          <a:p>
            <a:r>
              <a:rPr lang="it-IT"/>
              <a:t>       - image stitching</a:t>
            </a:r>
          </a:p>
          <a:p>
            <a:r>
              <a:rPr lang="it-IT"/>
              <a:t>       - matching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761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10DE1-D78F-4C20-842E-303A8D4C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5400" dirty="0"/>
              <a:t>Poisson blending</a:t>
            </a:r>
          </a:p>
        </p:txBody>
      </p:sp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40</a:t>
            </a:fld>
            <a:endParaRPr lang="it-IT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984AD9-BC21-4A9E-A0E4-B827CE461B01}"/>
              </a:ext>
            </a:extLst>
          </p:cNvPr>
          <p:cNvSpPr txBox="1"/>
          <p:nvPr/>
        </p:nvSpPr>
        <p:spPr>
          <a:xfrm>
            <a:off x="568036" y="2012867"/>
            <a:ext cx="1004097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a typeface="+mn-lt"/>
                <a:cs typeface="+mn-lt"/>
              </a:rPr>
              <a:t>È</a:t>
            </a:r>
            <a:r>
              <a:rPr lang="it-IT" b="1" dirty="0">
                <a:ea typeface="+mn-lt"/>
                <a:cs typeface="+mn-lt"/>
              </a:rPr>
              <a:t> </a:t>
            </a:r>
            <a:r>
              <a:rPr lang="it-IT" dirty="0">
                <a:ea typeface="+mn-lt"/>
                <a:cs typeface="+mn-lt"/>
              </a:rPr>
              <a:t>un operatore di elaborazione delle immagini che consente all'utente di inserire un'immagine in un'altra, senza introdurre cuciture visivamente sgradevoli (Fig. Slide </a:t>
            </a:r>
            <a:r>
              <a:rPr lang="it-IT" dirty="0" err="1">
                <a:ea typeface="+mn-lt"/>
                <a:cs typeface="+mn-lt"/>
              </a:rPr>
              <a:t>succ</a:t>
            </a:r>
            <a:r>
              <a:rPr lang="it-IT" dirty="0">
                <a:ea typeface="+mn-lt"/>
                <a:cs typeface="+mn-lt"/>
              </a:rPr>
              <a:t>.)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ea typeface="+mn-lt"/>
                <a:cs typeface="+mn-lt"/>
              </a:rPr>
              <a:t>    Il colore dell'immagine inserita viene spostato (</a:t>
            </a:r>
            <a:r>
              <a:rPr lang="it-IT" i="1" dirty="0" err="1">
                <a:ea typeface="+mn-lt"/>
                <a:cs typeface="+mn-lt"/>
              </a:rPr>
              <a:t>shifted</a:t>
            </a:r>
            <a:r>
              <a:rPr lang="it-IT" dirty="0">
                <a:ea typeface="+mn-lt"/>
                <a:cs typeface="+mn-lt"/>
              </a:rPr>
              <a:t>)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semplice copia e incolla ma utilizzo dei gradienti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971995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>
                <a:solidFill>
                  <a:srgbClr val="FF0000"/>
                </a:solidFill>
              </a:rPr>
              <a:t>Problema !</a:t>
            </a:r>
          </a:p>
          <a:p>
            <a:endParaRPr lang="it-IT"/>
          </a:p>
          <a:p>
            <a:r>
              <a:rPr lang="it-IT"/>
              <a:t>Se le immagini hanno sfondi completamente diversi, la fusione di Poisson non darà buoni risultati</a:t>
            </a:r>
          </a:p>
        </p:txBody>
      </p:sp>
    </p:spTree>
    <p:extLst>
      <p:ext uri="{BB962C8B-B14F-4D97-AF65-F5344CB8AC3E}">
        <p14:creationId xmlns:p14="http://schemas.microsoft.com/office/powerpoint/2010/main" val="196394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6">
            <a:extLst>
              <a:ext uri="{FF2B5EF4-FFF2-40B4-BE49-F238E27FC236}">
                <a16:creationId xmlns:a16="http://schemas.microsoft.com/office/drawing/2014/main" id="{6489CCDE-B3D9-4E3F-821F-0AC9B2DA4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39" name="Segnaposto piè di pagina 38">
            <a:extLst>
              <a:ext uri="{FF2B5EF4-FFF2-40B4-BE49-F238E27FC236}">
                <a16:creationId xmlns:a16="http://schemas.microsoft.com/office/drawing/2014/main" id="{DD72C34B-39AA-41B9-AC6A-84CA1522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Approfondimento Principi e Modelli della Percezione </a:t>
            </a:r>
          </a:p>
          <a:p>
            <a:r>
              <a:rPr lang="it-IT"/>
              <a:t>A.A 2021/2022</a:t>
            </a:r>
          </a:p>
        </p:txBody>
      </p:sp>
      <p:sp>
        <p:nvSpPr>
          <p:cNvPr id="37" name="Segnaposto numero diapositiva 36">
            <a:extLst>
              <a:ext uri="{FF2B5EF4-FFF2-40B4-BE49-F238E27FC236}">
                <a16:creationId xmlns:a16="http://schemas.microsoft.com/office/drawing/2014/main" id="{35F9FEE1-17D5-4AB3-8B77-1F11F3E67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41</a:t>
            </a:fld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B20D6BE-C828-4FA6-8A5E-6B5DB9786F8B}"/>
              </a:ext>
            </a:extLst>
          </p:cNvPr>
          <p:cNvSpPr txBox="1"/>
          <p:nvPr/>
        </p:nvSpPr>
        <p:spPr>
          <a:xfrm>
            <a:off x="568036" y="4041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it-IT"/>
          </a:p>
        </p:txBody>
      </p:sp>
      <p:pic>
        <p:nvPicPr>
          <p:cNvPr id="6" name="Immagine 6" descr="Immagine che contiene testo, gatto, interni&#10;&#10;Descrizione generata automaticamente">
            <a:extLst>
              <a:ext uri="{FF2B5EF4-FFF2-40B4-BE49-F238E27FC236}">
                <a16:creationId xmlns:a16="http://schemas.microsoft.com/office/drawing/2014/main" id="{FB706908-72A8-4295-842D-0A8E80F27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394" y="718458"/>
            <a:ext cx="3231315" cy="5213266"/>
          </a:xfrm>
          <a:prstGeom prst="rect">
            <a:avLst/>
          </a:prstGeom>
        </p:spPr>
      </p:pic>
      <p:pic>
        <p:nvPicPr>
          <p:cNvPr id="7" name="Immagine 7" descr="Immagine che contiene testo, gatto, interni, screenshot&#10;&#10;Descrizione generata automaticamente">
            <a:extLst>
              <a:ext uri="{FF2B5EF4-FFF2-40B4-BE49-F238E27FC236}">
                <a16:creationId xmlns:a16="http://schemas.microsoft.com/office/drawing/2014/main" id="{1C9063D9-C418-46C6-89AA-7F435126A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452" y="647018"/>
            <a:ext cx="3224244" cy="5322123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D2AC25C-290C-4D27-AD09-76F8BB13F7F8}"/>
              </a:ext>
            </a:extLst>
          </p:cNvPr>
          <p:cNvSpPr txBox="1"/>
          <p:nvPr/>
        </p:nvSpPr>
        <p:spPr>
          <a:xfrm>
            <a:off x="2002972" y="231568"/>
            <a:ext cx="69886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/>
              <a:t>COPY &amp; PASTE                      VS                 POISSON BLENDING</a:t>
            </a:r>
          </a:p>
        </p:txBody>
      </p:sp>
    </p:spTree>
    <p:extLst>
      <p:ext uri="{BB962C8B-B14F-4D97-AF65-F5344CB8AC3E}">
        <p14:creationId xmlns:p14="http://schemas.microsoft.com/office/powerpoint/2010/main" val="138209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6D745D-F6F7-2745-AD2B-11B7D2DF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Feature </a:t>
            </a:r>
            <a:r>
              <a:rPr lang="it-IT" sz="5400" dirty="0" err="1"/>
              <a:t>detection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D9F805-1785-444D-8B2E-4EE2D70F5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Racchiude una serie di metodi per</a:t>
            </a:r>
          </a:p>
          <a:p>
            <a:pPr lvl="1"/>
            <a:r>
              <a:rPr lang="it-IT" dirty="0"/>
              <a:t>L’estrapolazione di informazioni da un’immagine;</a:t>
            </a:r>
          </a:p>
          <a:p>
            <a:pPr lvl="1"/>
            <a:r>
              <a:rPr lang="it-IT" dirty="0"/>
              <a:t>Prendere decisioni locali sull’esistenza o meno di una </a:t>
            </a:r>
            <a:r>
              <a:rPr lang="it-IT" dirty="0" err="1"/>
              <a:t>feature</a:t>
            </a:r>
            <a:r>
              <a:rPr lang="it-IT" dirty="0"/>
              <a:t> in un punto specifico;</a:t>
            </a:r>
          </a:p>
          <a:p>
            <a:r>
              <a:rPr lang="it-IT" dirty="0"/>
              <a:t>Operazione di elaborazione delle immagini di basso livello;</a:t>
            </a:r>
          </a:p>
          <a:p>
            <a:r>
              <a:rPr lang="it-IT" dirty="0"/>
              <a:t>Prima operazione su un’immagine </a:t>
            </a:r>
          </a:p>
          <a:p>
            <a:r>
              <a:rPr lang="it-IT" dirty="0"/>
              <a:t>Esamina ogni pixel per vedere se è presente una </a:t>
            </a:r>
            <a:r>
              <a:rPr lang="it-IT" dirty="0" err="1"/>
              <a:t>feature</a:t>
            </a:r>
            <a:endParaRPr lang="it-IT" dirty="0"/>
          </a:p>
        </p:txBody>
      </p:sp>
      <p:sp>
        <p:nvSpPr>
          <p:cNvPr id="6" name="Segnaposto piè di pagina 38">
            <a:extLst>
              <a:ext uri="{FF2B5EF4-FFF2-40B4-BE49-F238E27FC236}">
                <a16:creationId xmlns:a16="http://schemas.microsoft.com/office/drawing/2014/main" id="{C34307F5-A492-DB4D-9CAA-962E5289A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7" name="Immagine 36">
            <a:extLst>
              <a:ext uri="{FF2B5EF4-FFF2-40B4-BE49-F238E27FC236}">
                <a16:creationId xmlns:a16="http://schemas.microsoft.com/office/drawing/2014/main" id="{6F813E08-76AF-4C8D-A29B-7A83CEEB7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27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374CF0-B98B-334A-8CBB-38FDAE490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678422"/>
            <a:ext cx="10324523" cy="1281395"/>
          </a:xfrm>
        </p:spPr>
        <p:txBody>
          <a:bodyPr>
            <a:normAutofit/>
          </a:bodyPr>
          <a:lstStyle/>
          <a:p>
            <a:r>
              <a:rPr lang="it-IT" sz="5400" dirty="0"/>
              <a:t>Proprietà feature </a:t>
            </a:r>
            <a:r>
              <a:rPr lang="it-IT" sz="5400" dirty="0" err="1"/>
              <a:t>detection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94A89CE-2FDD-7B47-878E-57D70CAB1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Ripetibilita</a:t>
            </a:r>
            <a:r>
              <a:rPr lang="it-IT" dirty="0"/>
              <a:t>’ : ripetizione di una </a:t>
            </a:r>
            <a:r>
              <a:rPr lang="it-IT" dirty="0" err="1"/>
              <a:t>feature</a:t>
            </a:r>
            <a:r>
              <a:rPr lang="it-IT" dirty="0"/>
              <a:t> in due o più immagini diverse della stessa scena;</a:t>
            </a:r>
          </a:p>
          <a:p>
            <a:r>
              <a:rPr lang="it-IT" dirty="0"/>
              <a:t>Estrazione delle </a:t>
            </a:r>
            <a:r>
              <a:rPr lang="it-IT" dirty="0" err="1"/>
              <a:t>feature</a:t>
            </a:r>
            <a:r>
              <a:rPr lang="it-IT" dirty="0"/>
              <a:t> da come risultato le </a:t>
            </a:r>
            <a:r>
              <a:rPr lang="it-IT" dirty="0" err="1"/>
              <a:t>FEATURE</a:t>
            </a:r>
            <a:r>
              <a:rPr lang="it-IT" dirty="0"/>
              <a:t> IMAGES e si può distinguere in:</a:t>
            </a:r>
          </a:p>
          <a:p>
            <a:pPr lvl="1"/>
            <a:r>
              <a:rPr lang="it-IT" dirty="0"/>
              <a:t>Approcci di rilevamento delle </a:t>
            </a:r>
            <a:r>
              <a:rPr lang="it-IT" dirty="0" err="1"/>
              <a:t>feature</a:t>
            </a:r>
            <a:r>
              <a:rPr lang="it-IT" dirty="0"/>
              <a:t> che producono decisioni locali se c’è una </a:t>
            </a:r>
            <a:r>
              <a:rPr lang="it-IT" dirty="0" err="1"/>
              <a:t>feature</a:t>
            </a:r>
            <a:r>
              <a:rPr lang="it-IT" dirty="0"/>
              <a:t> di un dato tipo in un dato punto dell’immagine o no.</a:t>
            </a:r>
          </a:p>
          <a:p>
            <a:pPr lvl="1"/>
            <a:r>
              <a:rPr lang="it-IT" dirty="0" err="1"/>
              <a:t>Feature</a:t>
            </a:r>
            <a:r>
              <a:rPr lang="it-IT" dirty="0"/>
              <a:t> che producono dati non binari come risultato.</a:t>
            </a:r>
          </a:p>
          <a:p>
            <a:endParaRPr lang="it-IT" dirty="0"/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4B2FB15B-D4E5-0D4F-9C87-1502F2DEC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B9732314-F8FA-7B4A-92F9-CFB7A670A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1025" name="Picture 1" descr="page2image7684096">
            <a:extLst>
              <a:ext uri="{FF2B5EF4-FFF2-40B4-BE49-F238E27FC236}">
                <a16:creationId xmlns:a16="http://schemas.microsoft.com/office/drawing/2014/main" id="{259C76C9-BF64-CA41-BA8A-2DC2C8852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985" y="1780159"/>
            <a:ext cx="3674891" cy="275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41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367565-7BC1-664A-BFE9-B497C1336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Tipi di </a:t>
            </a:r>
            <a:r>
              <a:rPr lang="it-IT" sz="5400" dirty="0" err="1"/>
              <a:t>feature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2F2132-AEA8-7E45-A2A4-E23661F75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216726"/>
            <a:ext cx="9423977" cy="3544501"/>
          </a:xfrm>
        </p:spPr>
        <p:txBody>
          <a:bodyPr>
            <a:normAutofit lnSpcReduction="10000"/>
          </a:bodyPr>
          <a:lstStyle/>
          <a:p>
            <a:r>
              <a:rPr lang="it-IT" dirty="0"/>
              <a:t>Posizioni specifiche delle immagini (cime montuose, angoli di edifici, porte, macchie di neve) che rilevano i POINTS OF </a:t>
            </a:r>
            <a:r>
              <a:rPr lang="it-IT" dirty="0" err="1"/>
              <a:t>INTEREST</a:t>
            </a:r>
            <a:endParaRPr lang="it-IT" dirty="0"/>
          </a:p>
          <a:p>
            <a:r>
              <a:rPr lang="it-IT" dirty="0"/>
              <a:t>Bordi (profilo delle montagne contro il cielo):</a:t>
            </a:r>
          </a:p>
          <a:p>
            <a:pPr lvl="1"/>
            <a:r>
              <a:rPr lang="it-IT" dirty="0"/>
              <a:t>Possono essere raggruppati in curve più lunghe e segmenti di linea retta.</a:t>
            </a:r>
          </a:p>
          <a:p>
            <a:pPr lvl="1"/>
            <a:r>
              <a:rPr lang="it-IT" dirty="0"/>
              <a:t>Possono essere analizzati per trovare punti di fuga (parametri esterni e interni della fotocamera);</a:t>
            </a:r>
          </a:p>
          <a:p>
            <a:r>
              <a:rPr lang="it-IT" dirty="0" err="1"/>
              <a:t>KeyPoints</a:t>
            </a:r>
            <a:r>
              <a:rPr lang="it-IT" dirty="0"/>
              <a:t>: consentono la corrispondenza anche in presenza di disordine e cambiamenti di orientamento.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58899991-8312-FC44-9861-EB2FB8B23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EF9635E8-18B8-9C4C-AE48-B89DF5D8F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354621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5A1242-8518-F84B-A9D2-743A288E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351790"/>
            <a:ext cx="10476923" cy="1697736"/>
          </a:xfrm>
        </p:spPr>
        <p:txBody>
          <a:bodyPr>
            <a:normAutofit/>
          </a:bodyPr>
          <a:lstStyle/>
          <a:p>
            <a:r>
              <a:rPr lang="it-IT" sz="4800" dirty="0"/>
              <a:t>Approcci per trovare i </a:t>
            </a:r>
            <a:r>
              <a:rPr lang="it-IT" sz="4800" dirty="0" err="1"/>
              <a:t>feature</a:t>
            </a:r>
            <a:r>
              <a:rPr lang="it-IT" sz="4800" dirty="0"/>
              <a:t> </a:t>
            </a:r>
            <a:r>
              <a:rPr lang="it-IT" sz="4800" dirty="0" err="1"/>
              <a:t>point</a:t>
            </a:r>
            <a:r>
              <a:rPr lang="it-IT" sz="4800" dirty="0"/>
              <a:t> e le corrispondenze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D6AB64-0A29-4246-8673-844FD7D03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313141" cy="3601212"/>
          </a:xfrm>
        </p:spPr>
        <p:txBody>
          <a:bodyPr>
            <a:normAutofit/>
          </a:bodyPr>
          <a:lstStyle/>
          <a:p>
            <a:r>
              <a:rPr lang="it-IT" dirty="0"/>
              <a:t>Trovare </a:t>
            </a:r>
            <a:r>
              <a:rPr lang="it-IT" dirty="0" err="1"/>
              <a:t>feature</a:t>
            </a:r>
            <a:r>
              <a:rPr lang="it-IT" dirty="0"/>
              <a:t> in un’immagine in modo da essere tracciate usando la tecnica della correlazione o dei minimi quadrati</a:t>
            </a:r>
          </a:p>
          <a:p>
            <a:pPr lvl="1"/>
            <a:r>
              <a:rPr lang="it-IT" dirty="0"/>
              <a:t>Adatto a immagini prese da punti di vista vicini o in rapida successione</a:t>
            </a:r>
          </a:p>
          <a:p>
            <a:r>
              <a:rPr lang="it-IT" dirty="0"/>
              <a:t>Rilevare in modo indipendente le </a:t>
            </a:r>
            <a:r>
              <a:rPr lang="it-IT" dirty="0" err="1"/>
              <a:t>feature</a:t>
            </a:r>
            <a:r>
              <a:rPr lang="it-IT" dirty="0"/>
              <a:t> in tutte le immagini in esame e quindi abbinare le caratteristiche in base al loro aspetto locale.</a:t>
            </a:r>
          </a:p>
          <a:p>
            <a:pPr lvl="1"/>
            <a:r>
              <a:rPr lang="it-IT" dirty="0"/>
              <a:t>Adatto quando si prevede una grande quantità di movimento o cambiamento di aspetto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FD254F35-6703-3040-8D5B-6A4032EDB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7C5322A0-B9CD-3B4A-B140-7C739B83B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150" y="6141085"/>
            <a:ext cx="3608205" cy="365125"/>
          </a:xfrm>
        </p:spPr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</p:spTree>
    <p:extLst>
      <p:ext uri="{BB962C8B-B14F-4D97-AF65-F5344CB8AC3E}">
        <p14:creationId xmlns:p14="http://schemas.microsoft.com/office/powerpoint/2010/main" val="231558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9CB78D-F9FC-A848-9688-CB0AA8067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10326370" cy="1268984"/>
          </a:xfrm>
        </p:spPr>
        <p:txBody>
          <a:bodyPr>
            <a:normAutofit fontScale="90000"/>
          </a:bodyPr>
          <a:lstStyle/>
          <a:p>
            <a:r>
              <a:rPr lang="it-IT" sz="5300" dirty="0"/>
              <a:t>Fasi</a:t>
            </a:r>
            <a:r>
              <a:rPr lang="it-IT" sz="5400" dirty="0"/>
              <a:t> di rilevamento dei </a:t>
            </a:r>
            <a:r>
              <a:rPr lang="it-IT" sz="5400" dirty="0" err="1"/>
              <a:t>keypoints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CEB1D8-75D0-764B-A2EB-0FE641925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Estrazione o rilevamento delle </a:t>
            </a:r>
            <a:r>
              <a:rPr lang="it-IT" dirty="0" err="1"/>
              <a:t>feature</a:t>
            </a:r>
            <a:r>
              <a:rPr lang="it-IT" dirty="0"/>
              <a:t>;</a:t>
            </a:r>
          </a:p>
          <a:p>
            <a:r>
              <a:rPr lang="it-IT" dirty="0"/>
              <a:t>Descrizione delle </a:t>
            </a:r>
            <a:r>
              <a:rPr lang="it-IT" dirty="0" err="1"/>
              <a:t>feature</a:t>
            </a:r>
            <a:r>
              <a:rPr lang="it-IT" dirty="0"/>
              <a:t>;</a:t>
            </a:r>
          </a:p>
          <a:p>
            <a:r>
              <a:rPr lang="it-IT" dirty="0"/>
              <a:t>Corrispondenza delle </a:t>
            </a:r>
            <a:r>
              <a:rPr lang="it-IT" dirty="0" err="1"/>
              <a:t>feature</a:t>
            </a:r>
            <a:r>
              <a:rPr lang="it-IT" dirty="0"/>
              <a:t>;</a:t>
            </a:r>
          </a:p>
          <a:p>
            <a:r>
              <a:rPr lang="it-IT" dirty="0"/>
              <a:t>Tracciamento delle </a:t>
            </a:r>
            <a:r>
              <a:rPr lang="it-IT" dirty="0" err="1"/>
              <a:t>feature</a:t>
            </a:r>
            <a:r>
              <a:rPr lang="it-IT" dirty="0"/>
              <a:t>;</a:t>
            </a:r>
          </a:p>
        </p:txBody>
      </p:sp>
      <p:sp>
        <p:nvSpPr>
          <p:cNvPr id="5" name="Segnaposto piè di pagina 38">
            <a:extLst>
              <a:ext uri="{FF2B5EF4-FFF2-40B4-BE49-F238E27FC236}">
                <a16:creationId xmlns:a16="http://schemas.microsoft.com/office/drawing/2014/main" id="{5A1F69BA-1938-1444-A4DD-88F30B73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Approfondimento Principi e Modelli della Percezione </a:t>
            </a:r>
          </a:p>
          <a:p>
            <a:r>
              <a:rPr lang="it-IT" dirty="0"/>
              <a:t>A.A 2021/2022</a:t>
            </a:r>
          </a:p>
        </p:txBody>
      </p:sp>
      <p:pic>
        <p:nvPicPr>
          <p:cNvPr id="4" name="Immagine 36">
            <a:extLst>
              <a:ext uri="{FF2B5EF4-FFF2-40B4-BE49-F238E27FC236}">
                <a16:creationId xmlns:a16="http://schemas.microsoft.com/office/drawing/2014/main" id="{BD77CEA8-37E1-7746-8F97-D62A8731B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311" y="4939747"/>
            <a:ext cx="1594680" cy="147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4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2232</Words>
  <Application>Microsoft Office PowerPoint</Application>
  <PresentationFormat>Widescreen</PresentationFormat>
  <Paragraphs>340</Paragraphs>
  <Slides>41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41</vt:i4>
      </vt:variant>
    </vt:vector>
  </HeadingPairs>
  <TitlesOfParts>
    <vt:vector size="46" baseType="lpstr">
      <vt:lpstr>.SFUI-Regular</vt:lpstr>
      <vt:lpstr>Arial</vt:lpstr>
      <vt:lpstr>Neue Haas Grotesk Text Pro</vt:lpstr>
      <vt:lpstr>System Font</vt:lpstr>
      <vt:lpstr>PunchcardVTI</vt:lpstr>
      <vt:lpstr>APPLICAZIONI DEL SIFT NELLA RICOSTRUZIONE DELLE IMMAGINI </vt:lpstr>
      <vt:lpstr>Computer Vision</vt:lpstr>
      <vt:lpstr>Immagini</vt:lpstr>
      <vt:lpstr>Analisi ed Elaborazione</vt:lpstr>
      <vt:lpstr>Feature detection</vt:lpstr>
      <vt:lpstr>Proprietà feature detection</vt:lpstr>
      <vt:lpstr>Tipi di feature</vt:lpstr>
      <vt:lpstr>Approcci per trovare i feature point e le corrispondenze</vt:lpstr>
      <vt:lpstr>Fasi di rilevamento dei keypoints</vt:lpstr>
      <vt:lpstr>Invarianza rotazionale e stima dell’orientamento</vt:lpstr>
      <vt:lpstr>Descrittori</vt:lpstr>
      <vt:lpstr>SIFT (Scale Invariant Feature Transform)</vt:lpstr>
      <vt:lpstr>SIFT (fasi principali)</vt:lpstr>
      <vt:lpstr>SURF (Speed Up Robust Feature);</vt:lpstr>
      <vt:lpstr>Surf (fasi pricipali)</vt:lpstr>
      <vt:lpstr>BRISK (Binary Robust Invariant Scalable Keypoints)</vt:lpstr>
      <vt:lpstr>Brisk (fasi principali)</vt:lpstr>
      <vt:lpstr>ORB (Oriented FAST e Rotated BRIEF)</vt:lpstr>
      <vt:lpstr>Feature matching</vt:lpstr>
      <vt:lpstr>Strategia: BF matcher</vt:lpstr>
      <vt:lpstr>Strategia: KNN matcher</vt:lpstr>
      <vt:lpstr>Image stitching</vt:lpstr>
      <vt:lpstr>Modelli di movimento</vt:lpstr>
      <vt:lpstr>Movimento prospettico planare</vt:lpstr>
      <vt:lpstr>Coordinate cilindriche e sferiche</vt:lpstr>
      <vt:lpstr>Bundle Adjustment</vt:lpstr>
      <vt:lpstr>Riconoscere i panorami</vt:lpstr>
      <vt:lpstr>Riconoscere i panorami</vt:lpstr>
      <vt:lpstr>Allineamento feature based</vt:lpstr>
      <vt:lpstr>Scelta di una superficie di composizione</vt:lpstr>
      <vt:lpstr>Fusione</vt:lpstr>
      <vt:lpstr>Riferimenti ai campi di utilizzo</vt:lpstr>
      <vt:lpstr>Riferimenti ai campi di utilizzo</vt:lpstr>
      <vt:lpstr>Presentazione standard di PowerPoint</vt:lpstr>
      <vt:lpstr>Presentazione standard di PowerPoint</vt:lpstr>
      <vt:lpstr>Riferimenti ai campi di utilizzo</vt:lpstr>
      <vt:lpstr>Presentazione standard di PowerPoint</vt:lpstr>
      <vt:lpstr>. . . altri utilizzi</vt:lpstr>
      <vt:lpstr>Fotomontaggio</vt:lpstr>
      <vt:lpstr>Poisson blending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>Martina Magoni</cp:lastModifiedBy>
  <cp:revision>7</cp:revision>
  <dcterms:created xsi:type="dcterms:W3CDTF">2021-12-11T10:10:58Z</dcterms:created>
  <dcterms:modified xsi:type="dcterms:W3CDTF">2021-12-20T17:31:41Z</dcterms:modified>
</cp:coreProperties>
</file>

<file path=docProps/thumbnail.jpeg>
</file>